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1" r:id="rId1"/>
  </p:sldMasterIdLst>
  <p:notesMasterIdLst>
    <p:notesMasterId r:id="rId16"/>
  </p:notesMasterIdLst>
  <p:handoutMasterIdLst>
    <p:handoutMasterId r:id="rId17"/>
  </p:handoutMasterIdLst>
  <p:sldIdLst>
    <p:sldId id="257" r:id="rId2"/>
    <p:sldId id="380" r:id="rId3"/>
    <p:sldId id="371" r:id="rId4"/>
    <p:sldId id="379" r:id="rId5"/>
    <p:sldId id="372" r:id="rId6"/>
    <p:sldId id="373" r:id="rId7"/>
    <p:sldId id="382" r:id="rId8"/>
    <p:sldId id="383" r:id="rId9"/>
    <p:sldId id="384" r:id="rId10"/>
    <p:sldId id="385" r:id="rId11"/>
    <p:sldId id="386" r:id="rId12"/>
    <p:sldId id="374" r:id="rId13"/>
    <p:sldId id="376" r:id="rId14"/>
    <p:sldId id="387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2B8C"/>
    <a:srgbClr val="AABA0A"/>
    <a:srgbClr val="00AABA"/>
    <a:srgbClr val="E23D28"/>
    <a:srgbClr val="78B929"/>
    <a:srgbClr val="2076CD"/>
    <a:srgbClr val="95B921"/>
    <a:srgbClr val="F1FBFE"/>
    <a:srgbClr val="4E0E8C"/>
    <a:srgbClr val="31A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2"/>
    <p:restoredTop sz="90853" autoAdjust="0"/>
  </p:normalViewPr>
  <p:slideViewPr>
    <p:cSldViewPr snapToObjects="1" showGuides="1">
      <p:cViewPr varScale="1">
        <p:scale>
          <a:sx n="134" d="100"/>
          <a:sy n="134" d="100"/>
        </p:scale>
        <p:origin x="896" y="184"/>
      </p:cViewPr>
      <p:guideLst>
        <p:guide orient="horz" pos="2820"/>
        <p:guide pos="3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FBFE-1AF6-B848-8612-E040A05E8B28}" type="datetime1">
              <a:rPr lang="en-US" smtClean="0">
                <a:latin typeface="Helvetica Neue Medium" panose="02000503000000020004" pitchFamily="2" charset="0"/>
              </a:rPr>
              <a:pPr/>
              <a:t>1/21/19</a:t>
            </a:fld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>
                <a:latin typeface="Helvetica Neue Medium" panose="02000503000000020004" pitchFamily="2" charset="0"/>
              </a:rPr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5A22D-D942-9C46-99E7-4370FE3232FE}" type="slidenum">
              <a:rPr lang="en-US" smtClean="0">
                <a:latin typeface="Helvetica Neue Medium" panose="02000503000000020004" pitchFamily="2" charset="0"/>
              </a:rPr>
              <a:pPr/>
              <a:t>‹#›</a:t>
            </a:fld>
            <a:endParaRPr lang="en-US" dirty="0">
              <a:latin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93255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4BD6E73F-CE99-B541-A3E3-0916A80BD4BF}" type="datetime1">
              <a:rPr lang="en-US" smtClean="0"/>
              <a:pPr/>
              <a:t>1/21/19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3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4"/>
            <a:r>
              <a:rPr lang="fr-CH" dirty="0" err="1"/>
              <a:t>Fifth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747A97BE-849C-DB4E-8F24-70A03BAE3C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2391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54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81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Y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© World Scout Bureau Inc. </a:t>
            </a: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97CED45-16DD-A247-8780-00BD449BC9D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8217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" y="-95250"/>
            <a:ext cx="9143999" cy="52387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Helvetica Neue Medium" panose="02000503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581151"/>
            <a:ext cx="8305800" cy="1343656"/>
          </a:xfrm>
          <a:prstGeom prst="rect">
            <a:avLst/>
          </a:prstGeom>
        </p:spPr>
        <p:txBody>
          <a:bodyPr anchor="ctr" anchorCtr="0"/>
          <a:lstStyle>
            <a:lvl1pPr algn="ctr">
              <a:spcAft>
                <a:spcPts val="0"/>
              </a:spcAft>
              <a:defRPr sz="3600" b="0" i="0" cap="none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350911"/>
            <a:ext cx="8153400" cy="416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ECBB9CC4-45DC-244C-8793-B9C95370924B}" type="datetime1">
              <a:rPr lang="en-US" smtClean="0"/>
              <a:pPr/>
              <a:t>1/21/19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047750"/>
            <a:ext cx="3886200" cy="833178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D9B8E33-453D-6C4F-95B3-5387C50D32C9}" type="datetime1">
              <a:rPr lang="en-US" smtClean="0"/>
              <a:pPr/>
              <a:t>1/21/19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1047750"/>
            <a:ext cx="3886200" cy="833438"/>
          </a:xfrm>
          <a:prstGeom prst="rect">
            <a:avLst/>
          </a:prstGeom>
        </p:spPr>
        <p:txBody>
          <a:bodyPr vert="horz" wrap="square" anchor="t"/>
          <a:lstStyle>
            <a:lvl1pPr marL="0" indent="-457200">
              <a:spcBef>
                <a:spcPts val="0"/>
              </a:spcBef>
              <a:buFont typeface="Arial"/>
              <a:buNone/>
              <a:defRPr sz="2400"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pPr lvl="0"/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7620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B6C945F7-6C64-1E4A-8BA6-40D142064810}" type="datetime1">
              <a:rPr lang="en-US" smtClean="0"/>
              <a:pPr/>
              <a:t>1/21/19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09750"/>
            <a:ext cx="8153400" cy="2971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75E0943-9BE5-5142-A467-257385665D5E}" type="datetime1">
              <a:rPr lang="en-US" smtClean="0"/>
              <a:pPr/>
              <a:t>1/21/19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0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950"/>
            <a:ext cx="2133600" cy="208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700" b="0" i="0" kern="1200">
                <a:solidFill>
                  <a:schemeClr val="bg1"/>
                </a:solidFill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45" r:id="rId2"/>
    <p:sldLayoutId id="2147483759" r:id="rId3"/>
    <p:sldLayoutId id="2147483763" r:id="rId4"/>
    <p:sldLayoutId id="2147483743" r:id="rId5"/>
    <p:sldLayoutId id="214748376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800"/>
        </a:spcAft>
        <a:buNone/>
        <a:defRPr sz="2400" b="1" kern="1200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1600" b="1" kern="1200" cap="none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5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>
            <a:extLst>
              <a:ext uri="{FF2B5EF4-FFF2-40B4-BE49-F238E27FC236}">
                <a16:creationId xmlns:a16="http://schemas.microsoft.com/office/drawing/2014/main" id="{86CF33C0-BD4D-4741-ABEC-BE605034168F}"/>
              </a:ext>
            </a:extLst>
          </p:cNvPr>
          <p:cNvSpPr txBox="1">
            <a:spLocks/>
          </p:cNvSpPr>
          <p:nvPr/>
        </p:nvSpPr>
        <p:spPr bwMode="auto">
          <a:xfrm>
            <a:off x="3949643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itle 21">
            <a:extLst>
              <a:ext uri="{FF2B5EF4-FFF2-40B4-BE49-F238E27FC236}">
                <a16:creationId xmlns:a16="http://schemas.microsoft.com/office/drawing/2014/main" id="{1046C6D9-E702-8742-93C6-B4E38CC8EEF7}"/>
              </a:ext>
            </a:extLst>
          </p:cNvPr>
          <p:cNvSpPr txBox="1">
            <a:spLocks/>
          </p:cNvSpPr>
          <p:nvPr/>
        </p:nvSpPr>
        <p:spPr bwMode="auto">
          <a:xfrm>
            <a:off x="4281986" y="2678050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itle 21">
            <a:extLst>
              <a:ext uri="{FF2B5EF4-FFF2-40B4-BE49-F238E27FC236}">
                <a16:creationId xmlns:a16="http://schemas.microsoft.com/office/drawing/2014/main" id="{E49E4268-1BBF-C447-BF63-FCDB422B6DEC}"/>
              </a:ext>
            </a:extLst>
          </p:cNvPr>
          <p:cNvSpPr txBox="1">
            <a:spLocks/>
          </p:cNvSpPr>
          <p:nvPr/>
        </p:nvSpPr>
        <p:spPr bwMode="auto">
          <a:xfrm>
            <a:off x="4348518" y="2309880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619C68-E33C-FA4E-A340-B94838794B98}"/>
              </a:ext>
            </a:extLst>
          </p:cNvPr>
          <p:cNvSpPr/>
          <p:nvPr/>
        </p:nvSpPr>
        <p:spPr>
          <a:xfrm>
            <a:off x="8032824" y="4143350"/>
            <a:ext cx="1111176" cy="457200"/>
          </a:xfrm>
          <a:prstGeom prst="rect">
            <a:avLst/>
          </a:prstGeom>
          <a:solidFill>
            <a:srgbClr val="E23D28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EG" sz="1000" dirty="0">
                <a:latin typeface="Futura Book" pitchFamily="2" charset="0"/>
                <a:cs typeface="Sahifa" pitchFamily="2" charset="-78"/>
              </a:rPr>
              <a:t>القيادات في الكشفية </a:t>
            </a:r>
            <a:endParaRPr lang="en-US" sz="1050" dirty="0">
              <a:latin typeface="Futura Book" pitchFamily="2" charset="0"/>
              <a:cs typeface="Sahifa" pitchFamily="2" charset="-78"/>
            </a:endParaRPr>
          </a:p>
        </p:txBody>
      </p:sp>
      <p:sp>
        <p:nvSpPr>
          <p:cNvPr id="12" name="Title 21">
            <a:extLst>
              <a:ext uri="{FF2B5EF4-FFF2-40B4-BE49-F238E27FC236}">
                <a16:creationId xmlns:a16="http://schemas.microsoft.com/office/drawing/2014/main" id="{E432BF0D-7848-3745-884C-59BEAD9E8629}"/>
              </a:ext>
            </a:extLst>
          </p:cNvPr>
          <p:cNvSpPr txBox="1">
            <a:spLocks/>
          </p:cNvSpPr>
          <p:nvPr/>
        </p:nvSpPr>
        <p:spPr bwMode="auto">
          <a:xfrm>
            <a:off x="706157" y="2302541"/>
            <a:ext cx="8232210" cy="1840292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GB" sz="4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br>
              <a:rPr lang="en-GB" sz="4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ar-EG" sz="4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Sahifa" pitchFamily="2" charset="-78"/>
              </a:rPr>
              <a:t>السياسة العالمية للقيادات فى الكشفية</a:t>
            </a:r>
            <a:endParaRPr lang="en-GB" sz="48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Sahifa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9EC410-21E6-4241-A9FF-A4AA4141F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3" y="4379290"/>
            <a:ext cx="1506447" cy="473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E2A978-617F-DE4C-8B7F-F27A94A0A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43345E-DB0F-C14E-90E8-9D6A52840418}"/>
              </a:ext>
            </a:extLst>
          </p:cNvPr>
          <p:cNvSpPr/>
          <p:nvPr/>
        </p:nvSpPr>
        <p:spPr>
          <a:xfrm>
            <a:off x="-108520" y="-21486"/>
            <a:ext cx="4894806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1CF59-1DCC-B04E-BD8C-42F12DBFC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11510"/>
            <a:ext cx="4358580" cy="5011201"/>
          </a:xfrm>
        </p:spPr>
        <p:txBody>
          <a:bodyPr/>
          <a:lstStyle/>
          <a:p>
            <a:pPr algn="r" rtl="1">
              <a:lnSpc>
                <a:spcPct val="100000"/>
              </a:lnSpc>
              <a:buClr>
                <a:schemeClr val="bg1"/>
              </a:buClr>
            </a:pPr>
            <a:r>
              <a:rPr lang="ar-EG" sz="2400" dirty="0">
                <a:solidFill>
                  <a:schemeClr val="bg1"/>
                </a:solidFill>
                <a:cs typeface="Sahifa" pitchFamily="2" charset="-78"/>
              </a:rPr>
              <a:t>يجب على جميع الأعضاء الذين نجحوا في الوفاء بالتزامهم المتفق عليه لأدوارهم أو وظائفهم الحصول على الاعتراف.</a:t>
            </a:r>
          </a:p>
          <a:p>
            <a:pPr algn="r" rtl="1">
              <a:lnSpc>
                <a:spcPct val="100000"/>
              </a:lnSpc>
              <a:buClr>
                <a:schemeClr val="bg1"/>
              </a:buClr>
            </a:pPr>
            <a:r>
              <a:rPr lang="ar-EG" sz="2400" dirty="0">
                <a:solidFill>
                  <a:schemeClr val="bg1"/>
                </a:solidFill>
                <a:cs typeface="Sahifa" pitchFamily="2" charset="-78"/>
              </a:rPr>
              <a:t>يجب أن يكون الاعتراف عملية دائمة تستند إلى الأداء الظاهر والتقدم الشخصي، وغير الرسمي والرسمي، وغير المادي، وليس فقط على أساس الجوائز.</a:t>
            </a:r>
          </a:p>
          <a:p>
            <a:pPr algn="r" rtl="1">
              <a:lnSpc>
                <a:spcPct val="100000"/>
              </a:lnSpc>
              <a:buClr>
                <a:schemeClr val="bg1"/>
              </a:buClr>
            </a:pPr>
            <a:r>
              <a:rPr lang="ar-EG" sz="2400" dirty="0">
                <a:solidFill>
                  <a:schemeClr val="bg1"/>
                </a:solidFill>
                <a:cs typeface="Sahifa" pitchFamily="2" charset="-78"/>
              </a:rPr>
              <a:t>يعتبر الاعتراف أمرًا بالغ الأهمية لزيادة مشاركة الأعضاء، مما يؤدي إلى زيادة معدل المحافظة على القادة على المدى الطويل.</a:t>
            </a:r>
            <a:endParaRPr lang="en-MY" sz="2400" dirty="0">
              <a:solidFill>
                <a:schemeClr val="bg1"/>
              </a:solidFill>
              <a:cs typeface="Sahifa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02C2BD-FB7A-428D-9A3C-13FCF5503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3" y="4379290"/>
            <a:ext cx="1506447" cy="4735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AA3710E-011F-9B4A-9C12-20A6EEA83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584D4AB-0365-814A-B9F9-5A86CDF104A1}"/>
              </a:ext>
            </a:extLst>
          </p:cNvPr>
          <p:cNvSpPr txBox="1">
            <a:spLocks/>
          </p:cNvSpPr>
          <p:nvPr/>
        </p:nvSpPr>
        <p:spPr>
          <a:xfrm>
            <a:off x="6084168" y="3513580"/>
            <a:ext cx="2664087" cy="1628800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ctr" rtl="1"/>
            <a:r>
              <a:rPr lang="ar-EG" sz="6600">
                <a:solidFill>
                  <a:schemeClr val="bg1"/>
                </a:solidFill>
                <a:cs typeface="Sahifa" pitchFamily="2" charset="-78"/>
              </a:rPr>
              <a:t>الاعتراف</a:t>
            </a:r>
            <a:r>
              <a:rPr lang="ar-EG" sz="6600" b="1">
                <a:solidFill>
                  <a:schemeClr val="bg1"/>
                </a:solidFill>
                <a:cs typeface="Sahifa" pitchFamily="2" charset="-78"/>
              </a:rPr>
              <a:t> </a:t>
            </a:r>
            <a:endParaRPr lang="en-GB" sz="6600" b="1" dirty="0">
              <a:solidFill>
                <a:schemeClr val="bg1"/>
              </a:solidFill>
              <a:cs typeface="Sahif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50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956D6-9F68-F34A-A51D-4AB430EA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F4E635-FF60-7847-AE02-D345A3EE5964}"/>
              </a:ext>
            </a:extLst>
          </p:cNvPr>
          <p:cNvSpPr/>
          <p:nvPr/>
        </p:nvSpPr>
        <p:spPr>
          <a:xfrm>
            <a:off x="-15999" y="0"/>
            <a:ext cx="482279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EB7F0-2C0E-A945-B008-34EE36D26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7" y="218687"/>
            <a:ext cx="4572000" cy="4801335"/>
          </a:xfrm>
        </p:spPr>
        <p:txBody>
          <a:bodyPr/>
          <a:lstStyle/>
          <a:p>
            <a:pPr indent="0" algn="r" rtl="1">
              <a:lnSpc>
                <a:spcPct val="100000"/>
              </a:lnSpc>
              <a:buClr>
                <a:schemeClr val="bg1"/>
              </a:buClr>
            </a:pPr>
            <a:r>
              <a:rPr lang="ar-EG" sz="2400" b="1" dirty="0">
                <a:solidFill>
                  <a:schemeClr val="bg1"/>
                </a:solidFill>
                <a:cs typeface="Sahifa" pitchFamily="2" charset="-78"/>
              </a:rPr>
              <a:t>لزيادة الاستبقاء، يحتاج القيادات فى الكشفية إلى:</a:t>
            </a:r>
          </a:p>
          <a:p>
            <a:pPr indent="0" algn="r" rtl="1">
              <a:lnSpc>
                <a:spcPct val="100000"/>
              </a:lnSpc>
              <a:buClr>
                <a:schemeClr val="bg1"/>
              </a:buClr>
            </a:pPr>
            <a:r>
              <a:rPr lang="ar-EG" sz="2400" dirty="0">
                <a:solidFill>
                  <a:schemeClr val="bg1"/>
                </a:solidFill>
                <a:cs typeface="Sahifa" pitchFamily="2" charset="-78"/>
              </a:rPr>
              <a:t>الثقة في الجمعية والشعور بأنها موثوق بها ومحترمين ومدعومين، ويشعرون بالالتزام تجاه الجمعية</a:t>
            </a:r>
            <a:r>
              <a:rPr lang="en-MY" sz="2400" dirty="0">
                <a:solidFill>
                  <a:schemeClr val="bg1"/>
                </a:solidFill>
                <a:cs typeface="Sahifa" pitchFamily="2" charset="-78"/>
              </a:rPr>
              <a:t>،</a:t>
            </a:r>
            <a:r>
              <a:rPr lang="ar-EG" sz="2400" dirty="0">
                <a:solidFill>
                  <a:schemeClr val="bg1"/>
                </a:solidFill>
                <a:cs typeface="Sahifa" pitchFamily="2" charset="-78"/>
              </a:rPr>
              <a:t> والحصول على فرص التعلم على أساس منتظم، وتطوير المهارات القيادية باستمرار، يحتاج القيادات إلى الحصول على إحساس بالإنجاز من دورهم أو وظيفتهم في الكشفية وكذلك تقديرهم.</a:t>
            </a:r>
          </a:p>
          <a:p>
            <a:pPr indent="0" algn="r" rtl="1">
              <a:lnSpc>
                <a:spcPct val="100000"/>
              </a:lnSpc>
              <a:buClr>
                <a:schemeClr val="bg1"/>
              </a:buClr>
            </a:pPr>
            <a:r>
              <a:rPr lang="ar-EG" sz="2400" dirty="0">
                <a:solidFill>
                  <a:schemeClr val="bg1"/>
                </a:solidFill>
                <a:cs typeface="Sahifa" pitchFamily="2" charset="-78"/>
              </a:rPr>
              <a:t>يجب أن تستجيب الجمعيات الكشفية الوطنية مع استراتيجيات الاحتفاظ المحددة بوضوح.</a:t>
            </a:r>
            <a:endParaRPr lang="en-MY" sz="2400" dirty="0">
              <a:solidFill>
                <a:schemeClr val="bg1"/>
              </a:solidFill>
              <a:cs typeface="Sahifa" pitchFamily="2" charset="-78"/>
            </a:endParaRPr>
          </a:p>
          <a:p>
            <a:pPr marL="342900" indent="-342900" algn="r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MY" sz="24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>
              <a:lnSpc>
                <a:spcPts val="1600"/>
              </a:lnSpc>
              <a:buClr>
                <a:schemeClr val="bg1"/>
              </a:buClr>
            </a:pP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468DF-889B-408A-B61D-12D5CDA09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3" y="4379290"/>
            <a:ext cx="1506447" cy="4735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D3BB5DC-BDCD-9842-A63D-4374164BB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D0D773-4510-4A4C-8E14-64CB18274922}"/>
              </a:ext>
            </a:extLst>
          </p:cNvPr>
          <p:cNvSpPr txBox="1">
            <a:spLocks/>
          </p:cNvSpPr>
          <p:nvPr/>
        </p:nvSpPr>
        <p:spPr>
          <a:xfrm>
            <a:off x="5584304" y="1131590"/>
            <a:ext cx="3102496" cy="2532112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ctr" rtl="1"/>
            <a:r>
              <a:rPr lang="ar-EG" sz="3200">
                <a:solidFill>
                  <a:schemeClr val="bg1"/>
                </a:solidFill>
              </a:rPr>
              <a:t> </a:t>
            </a:r>
            <a:r>
              <a:rPr lang="ar-EG" sz="6000">
                <a:solidFill>
                  <a:schemeClr val="bg1"/>
                </a:solidFill>
                <a:cs typeface="Sahifa" pitchFamily="2" charset="-78"/>
              </a:rPr>
              <a:t>استراتيجية الاستبقاء</a:t>
            </a:r>
            <a:br>
              <a:rPr lang="ar-EG" sz="6000">
                <a:solidFill>
                  <a:schemeClr val="bg1"/>
                </a:solidFill>
                <a:cs typeface="Sahifa" pitchFamily="2" charset="-78"/>
              </a:rPr>
            </a:br>
            <a:r>
              <a:rPr lang="ar-EG" sz="6000">
                <a:solidFill>
                  <a:schemeClr val="bg1"/>
                </a:solidFill>
                <a:cs typeface="Sahifa" pitchFamily="2" charset="-78"/>
              </a:rPr>
              <a:t>(المحافظة)</a:t>
            </a:r>
            <a:endParaRPr lang="en-GB" sz="6000" dirty="0">
              <a:solidFill>
                <a:schemeClr val="bg1"/>
              </a:solidFill>
              <a:cs typeface="Sahif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719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E16CAA-7DC8-3740-A4F7-E7A490FFD720}"/>
              </a:ext>
            </a:extLst>
          </p:cNvPr>
          <p:cNvSpPr/>
          <p:nvPr/>
        </p:nvSpPr>
        <p:spPr>
          <a:xfrm>
            <a:off x="3770" y="0"/>
            <a:ext cx="4894806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9509C-F929-5C46-AB9C-11A316057F05}"/>
              </a:ext>
            </a:extLst>
          </p:cNvPr>
          <p:cNvSpPr txBox="1"/>
          <p:nvPr/>
        </p:nvSpPr>
        <p:spPr>
          <a:xfrm>
            <a:off x="291803" y="123478"/>
            <a:ext cx="44644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EG" sz="2800" b="1" dirty="0">
                <a:solidFill>
                  <a:schemeClr val="bg1"/>
                </a:solidFill>
                <a:latin typeface="Helvetica Neue Medium" panose="02000503000000020004" pitchFamily="2" charset="0"/>
                <a:cs typeface="Sahifa" pitchFamily="2" charset="-78"/>
              </a:rPr>
              <a:t>القيادات  في الكشفية</a:t>
            </a:r>
          </a:p>
          <a:p>
            <a:pPr algn="just" rtl="1"/>
            <a:r>
              <a:rPr lang="ar-EG" sz="2800" dirty="0">
                <a:solidFill>
                  <a:schemeClr val="bg1"/>
                </a:solidFill>
                <a:latin typeface="Helvetica Neue Medium" panose="02000503000000020004" pitchFamily="2" charset="0"/>
                <a:cs typeface="Sahifa" pitchFamily="2" charset="-78"/>
              </a:rPr>
              <a:t>تعزيز تنفيذ جميع جوانب دورة حياة القيادات في الكشفية، (بما في ذلك التعيين والتدريب والاحتفاظ)، وفقًا للسياسة العالمية للقيادات فى الكشفية.</a:t>
            </a:r>
          </a:p>
          <a:p>
            <a:pPr algn="just" rtl="1"/>
            <a:r>
              <a:rPr lang="ar-EG" sz="2800" dirty="0">
                <a:solidFill>
                  <a:schemeClr val="bg1"/>
                </a:solidFill>
                <a:latin typeface="Helvetica Neue Medium" panose="02000503000000020004" pitchFamily="2" charset="0"/>
                <a:cs typeface="Sahifa" pitchFamily="2" charset="-78"/>
              </a:rPr>
              <a:t>مؤشرات الأداء الرئيسية: ستقوم الجمعيات الكشفية الوطنية بتحسين عملياتها الداخلية لتعيين القادة وتدريبهم والاحتفاظ بهم، وفقًا للسياسة العالمية للقيادات فى الكشفية.</a:t>
            </a:r>
            <a:endParaRPr lang="en-GB" sz="2800" dirty="0">
              <a:solidFill>
                <a:schemeClr val="bg1"/>
              </a:solidFill>
              <a:latin typeface="Helvetica Neue Medium" panose="02000503000000020004" pitchFamily="2" charset="0"/>
              <a:cs typeface="Sahifa" pitchFamily="2" charset="-78"/>
            </a:endParaRPr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id="{1FC95B00-DBF8-BA43-AC6F-6C191252CC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8F214DA-22A4-4642-83B6-4F76C998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733ACC-E4F8-2F45-BBC9-B7665886111D}"/>
              </a:ext>
            </a:extLst>
          </p:cNvPr>
          <p:cNvSpPr txBox="1">
            <a:spLocks/>
          </p:cNvSpPr>
          <p:nvPr/>
        </p:nvSpPr>
        <p:spPr>
          <a:xfrm>
            <a:off x="5364088" y="1923678"/>
            <a:ext cx="3890170" cy="2232248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ctr" rtl="1"/>
            <a:r>
              <a:rPr lang="ar-EG" sz="3200" dirty="0">
                <a:solidFill>
                  <a:schemeClr val="bg1"/>
                </a:solidFill>
              </a:rPr>
              <a:t> </a:t>
            </a:r>
            <a:r>
              <a:rPr lang="ar-EG" sz="4800" dirty="0">
                <a:solidFill>
                  <a:schemeClr val="bg1"/>
                </a:solidFill>
                <a:cs typeface="Sahifa" pitchFamily="2" charset="-78"/>
              </a:rPr>
              <a:t>الخطة الثلاثية 2017 - 2020</a:t>
            </a:r>
            <a:endParaRPr lang="en-US" sz="6000" dirty="0">
              <a:solidFill>
                <a:schemeClr val="bg1"/>
              </a:solidFill>
              <a:cs typeface="Sahif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49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 txBox="1">
            <a:spLocks/>
          </p:cNvSpPr>
          <p:nvPr/>
        </p:nvSpPr>
        <p:spPr>
          <a:xfrm>
            <a:off x="899592" y="699542"/>
            <a:ext cx="7139136" cy="2808312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ctr" rtl="1"/>
            <a:r>
              <a:rPr lang="ar-EG" sz="13800" dirty="0">
                <a:solidFill>
                  <a:schemeClr val="bg1"/>
                </a:solidFill>
                <a:cs typeface="Sahifa" pitchFamily="2" charset="-78"/>
              </a:rPr>
              <a:t>مــــــــاذا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ar-EG" sz="5400" dirty="0">
                <a:solidFill>
                  <a:schemeClr val="bg1"/>
                </a:solidFill>
                <a:cs typeface="Sahifa" pitchFamily="2" charset="-78"/>
              </a:rPr>
              <a:t>دورة حياة القيادات فى الكشفية </a:t>
            </a:r>
            <a:endParaRPr lang="ar-EG" sz="3600" dirty="0">
              <a:solidFill>
                <a:schemeClr val="bg1"/>
              </a:solidFill>
              <a:cs typeface="Sahifa" pitchFamily="2" charset="-78"/>
            </a:endParaRPr>
          </a:p>
          <a:p>
            <a:pPr algn="ctr" rtl="1"/>
            <a:r>
              <a:rPr lang="ar-EG" sz="3600" dirty="0">
                <a:solidFill>
                  <a:schemeClr val="bg1"/>
                </a:solidFill>
                <a:cs typeface="Sahifa" pitchFamily="2" charset="-78"/>
              </a:rPr>
              <a:t>هي ذات صلة بك</a:t>
            </a:r>
            <a:r>
              <a:rPr lang="ar-EG" sz="3600" dirty="0">
                <a:solidFill>
                  <a:schemeClr val="bg1"/>
                </a:solidFill>
              </a:rPr>
              <a:t>؟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3F820E-3A8D-4EE5-922E-0719E274A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3" y="4379290"/>
            <a:ext cx="1506447" cy="47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NP08052011_3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1"/>
          <p:cNvSpPr txBox="1">
            <a:spLocks/>
          </p:cNvSpPr>
          <p:nvPr/>
        </p:nvSpPr>
        <p:spPr bwMode="auto">
          <a:xfrm>
            <a:off x="2915816" y="2597503"/>
            <a:ext cx="471805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sz="8800" dirty="0">
                <a:solidFill>
                  <a:schemeClr val="bg1"/>
                </a:solidFill>
                <a:latin typeface="Helvetica Neue Medium" charset="0"/>
                <a:cs typeface="Sahifa" pitchFamily="2" charset="-78"/>
              </a:rPr>
              <a:t>شكراً جزيلاً</a:t>
            </a:r>
            <a:endParaRPr lang="fr-CH" sz="8800" dirty="0">
              <a:solidFill>
                <a:schemeClr val="bg1"/>
              </a:solidFill>
              <a:latin typeface="Helvetica Neue Medium" charset="0"/>
              <a:cs typeface="Sahifa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608FC7-8166-4DD1-ADC1-1D1F23BA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3" y="4379290"/>
            <a:ext cx="1506447" cy="47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2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68EA03-A309-B646-8D57-19EDCCD12509}"/>
              </a:ext>
            </a:extLst>
          </p:cNvPr>
          <p:cNvSpPr/>
          <p:nvPr/>
        </p:nvSpPr>
        <p:spPr>
          <a:xfrm>
            <a:off x="-8012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579E7-063C-5448-B614-0FA0F7B0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152" y="1598325"/>
            <a:ext cx="2166392" cy="1728192"/>
          </a:xfrm>
        </p:spPr>
        <p:txBody>
          <a:bodyPr/>
          <a:lstStyle/>
          <a:p>
            <a:pPr algn="ctr"/>
            <a:r>
              <a:rPr lang="ar-EG" sz="4400" dirty="0">
                <a:solidFill>
                  <a:schemeClr val="bg1"/>
                </a:solidFill>
                <a:cs typeface="Sahifa" pitchFamily="2" charset="-78"/>
              </a:rPr>
              <a:t>الملايين من الراشدين</a:t>
            </a:r>
            <a:endParaRPr lang="en-US" sz="4400" dirty="0">
              <a:solidFill>
                <a:schemeClr val="bg1"/>
              </a:solidFill>
              <a:cs typeface="Sahifa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ECB97-0180-A646-90A3-2DDB60C7F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20" y="1047783"/>
            <a:ext cx="4176464" cy="4557467"/>
          </a:xfrm>
        </p:spPr>
        <p:txBody>
          <a:bodyPr/>
          <a:lstStyle/>
          <a:p>
            <a:pPr algn="just" rtl="1">
              <a:lnSpc>
                <a:spcPct val="100000"/>
              </a:lnSpc>
            </a:pPr>
            <a:r>
              <a:rPr lang="ar-EG" sz="2800" dirty="0">
                <a:solidFill>
                  <a:schemeClr val="bg1"/>
                </a:solidFill>
                <a:cs typeface="Sahifa" pitchFamily="2" charset="-78"/>
              </a:rPr>
              <a:t>لم يكن بالإمكان إنتشار الحركة الكشفية في جميع أنحاء العالم دون ملايين من الراشدين، غالبيتهم من المتطوعين، الذين يدعمون الحركة حاليًا عن طريق أداء مجموعة واسعة من الأدوار أو الوظائف.</a:t>
            </a:r>
          </a:p>
          <a:p>
            <a:pPr algn="just" rtl="1">
              <a:lnSpc>
                <a:spcPct val="100000"/>
              </a:lnSpc>
            </a:pPr>
            <a:br>
              <a:rPr lang="en-MY" sz="2800" dirty="0">
                <a:solidFill>
                  <a:schemeClr val="bg1"/>
                </a:solidFill>
              </a:rPr>
            </a:br>
            <a:endParaRPr lang="en-MY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B4A3C-4EDF-5747-88F9-15DCBCF3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9BAD12-9181-49D6-805C-E163BB2D4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3" y="4379290"/>
            <a:ext cx="1506447" cy="47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C8E498-32F8-4344-9373-29AAE27ADDE7}"/>
              </a:ext>
            </a:extLst>
          </p:cNvPr>
          <p:cNvSpPr/>
          <p:nvPr/>
        </p:nvSpPr>
        <p:spPr>
          <a:xfrm>
            <a:off x="-2704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B80CA0-23CE-334A-A261-2FB129D6392E}"/>
              </a:ext>
            </a:extLst>
          </p:cNvPr>
          <p:cNvSpPr txBox="1">
            <a:spLocks/>
          </p:cNvSpPr>
          <p:nvPr/>
        </p:nvSpPr>
        <p:spPr>
          <a:xfrm>
            <a:off x="316679" y="1344536"/>
            <a:ext cx="3903590" cy="3386074"/>
          </a:xfrm>
          <a:prstGeom prst="rect">
            <a:avLst/>
          </a:prstGeom>
        </p:spPr>
        <p:txBody>
          <a:bodyPr lIns="0" tIns="0" rIns="0" bIns="0"/>
          <a:lstStyle>
            <a:lvl1pPr marL="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kern="1200" cap="none" baseline="0">
                <a:solidFill>
                  <a:schemeClr val="tx1"/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sz="1600" b="0" i="0" kern="1200">
                <a:solidFill>
                  <a:schemeClr val="tx1"/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sz="1600" b="0" i="0" kern="1200">
                <a:solidFill>
                  <a:schemeClr val="tx1"/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3pPr>
            <a:lvl4pPr marL="1080000" indent="-180000" algn="l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sz="1600" b="0" i="0" kern="1200">
                <a:solidFill>
                  <a:schemeClr val="tx1"/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4pPr>
            <a:lvl5pPr marL="1440000" indent="-180000" algn="l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sz="1600" b="0" i="0" kern="1200">
                <a:solidFill>
                  <a:schemeClr val="tx1"/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ar-EG" sz="2800" dirty="0">
                <a:solidFill>
                  <a:schemeClr val="bg1"/>
                </a:solidFill>
                <a:cs typeface="Sahifa" pitchFamily="2" charset="-78"/>
              </a:rPr>
              <a:t>القيادات في الكشفية هو: نهج منظم لدعم الراشدين لتحسين فعاليتهم والتزامهم وتحفيزهم لتقديم برامج أفضل للفتية والشباب.</a:t>
            </a:r>
            <a:endParaRPr lang="en-MY" sz="2800" dirty="0">
              <a:solidFill>
                <a:schemeClr val="bg1"/>
              </a:solidFill>
              <a:cs typeface="Sahifa" pitchFamily="2" charset="-78"/>
            </a:endParaRPr>
          </a:p>
          <a:p>
            <a:pPr algn="r" rtl="1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376" y="1347614"/>
            <a:ext cx="2454424" cy="188404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ar-EG" sz="5400" dirty="0">
                <a:solidFill>
                  <a:schemeClr val="bg1"/>
                </a:solidFill>
                <a:ea typeface="+mn-ea"/>
                <a:cs typeface="Sahifa" pitchFamily="2" charset="-78"/>
              </a:rPr>
              <a:t>مقاربة</a:t>
            </a:r>
            <a:br>
              <a:rPr lang="ar-EG" sz="5400" dirty="0">
                <a:solidFill>
                  <a:schemeClr val="bg1"/>
                </a:solidFill>
                <a:ea typeface="+mn-ea"/>
                <a:cs typeface="Sahifa" pitchFamily="2" charset="-78"/>
              </a:rPr>
            </a:br>
            <a:r>
              <a:rPr lang="ar-EG" sz="5400" dirty="0">
                <a:solidFill>
                  <a:schemeClr val="bg1"/>
                </a:solidFill>
                <a:ea typeface="+mn-ea"/>
                <a:cs typeface="Sahifa" pitchFamily="2" charset="-78"/>
              </a:rPr>
              <a:t>منهجية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E7F96A-93D3-4A80-9D45-C649C78BB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3" y="4379290"/>
            <a:ext cx="1506447" cy="47351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29A44-B020-3B46-9D34-ED5038CAF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9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4C21D6-C6C1-6748-9D04-60F74BE6BF78}"/>
              </a:ext>
            </a:extLst>
          </p:cNvPr>
          <p:cNvSpPr/>
          <p:nvPr/>
        </p:nvSpPr>
        <p:spPr>
          <a:xfrm>
            <a:off x="2555541" y="2359754"/>
            <a:ext cx="2215614" cy="1831086"/>
          </a:xfrm>
          <a:prstGeom prst="rect">
            <a:avLst/>
          </a:prstGeom>
          <a:solidFill>
            <a:srgbClr val="502B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dirty="0">
                <a:cs typeface="Sahifa" pitchFamily="2" charset="-78"/>
              </a:rPr>
              <a:t>التنمية المؤسسية</a:t>
            </a:r>
            <a:endParaRPr lang="en-GB" sz="4000" dirty="0">
              <a:cs typeface="Sahifa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2683AB-8EFA-6E49-87C4-847C333C3D75}"/>
              </a:ext>
            </a:extLst>
          </p:cNvPr>
          <p:cNvSpPr/>
          <p:nvPr/>
        </p:nvSpPr>
        <p:spPr>
          <a:xfrm>
            <a:off x="1331640" y="290695"/>
            <a:ext cx="2245975" cy="1856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ar-EG" sz="4000" dirty="0">
                <a:cs typeface="Sahifa" pitchFamily="2" charset="-78"/>
              </a:rPr>
              <a:t>القيادات</a:t>
            </a:r>
          </a:p>
          <a:p>
            <a:pPr algn="ctr">
              <a:lnSpc>
                <a:spcPct val="100000"/>
              </a:lnSpc>
            </a:pPr>
            <a:r>
              <a:rPr lang="ar-EG" sz="4000" dirty="0">
                <a:cs typeface="Sahifa" pitchFamily="2" charset="-78"/>
              </a:rPr>
              <a:t>في الكشفية</a:t>
            </a:r>
            <a:endParaRPr lang="en-MY" sz="4000" dirty="0">
              <a:cs typeface="Sahifa" pitchFamily="2" charset="-78"/>
            </a:endParaRPr>
          </a:p>
          <a:p>
            <a:pPr algn="ctr"/>
            <a:endParaRPr lang="en-GB" sz="1600" dirty="0">
              <a:latin typeface="Helvetica Neue Medium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4DA9D-20D5-2A45-B819-8B5F36FD00DD}"/>
              </a:ext>
            </a:extLst>
          </p:cNvPr>
          <p:cNvSpPr/>
          <p:nvPr/>
        </p:nvSpPr>
        <p:spPr>
          <a:xfrm>
            <a:off x="225286" y="2354081"/>
            <a:ext cx="2229342" cy="1842432"/>
          </a:xfrm>
          <a:prstGeom prst="rect">
            <a:avLst/>
          </a:prstGeom>
          <a:solidFill>
            <a:srgbClr val="AABA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dirty="0">
                <a:cs typeface="Sahifa" pitchFamily="2" charset="-78"/>
              </a:rPr>
              <a:t>برامج الفتية والشباب</a:t>
            </a:r>
            <a:endParaRPr lang="en-GB" sz="4000" dirty="0">
              <a:cs typeface="Sahifa" pitchFamily="2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8C7B5-F0C1-CD45-BEE7-267AAE0E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9004" y="4639592"/>
            <a:ext cx="2133600" cy="172256"/>
          </a:xfrm>
        </p:spPr>
        <p:txBody>
          <a:bodyPr/>
          <a:lstStyle/>
          <a:p>
            <a:fld id="{5F702A45-47BF-984A-A12C-FE3DF6400CA5}" type="slidenum">
              <a:rPr lang="en-US" sz="600" smtClean="0"/>
              <a:pPr/>
              <a:t>4</a:t>
            </a:fld>
            <a:endParaRPr lang="en-US" sz="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A59F49-D957-4B3C-B29C-04434FB86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3" y="4379290"/>
            <a:ext cx="1506447" cy="47351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D27EDCA-4925-3846-A4CC-F65F553CB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485" y="223194"/>
            <a:ext cx="3960440" cy="1336576"/>
          </a:xfrm>
        </p:spPr>
        <p:txBody>
          <a:bodyPr/>
          <a:lstStyle/>
          <a:p>
            <a:pPr algn="r" rtl="1"/>
            <a:br>
              <a:rPr lang="ar-EG" sz="3600" b="1" dirty="0">
                <a:solidFill>
                  <a:schemeClr val="bg1"/>
                </a:solidFill>
              </a:rPr>
            </a:br>
            <a:r>
              <a:rPr lang="ar-EG" sz="5400" dirty="0">
                <a:solidFill>
                  <a:schemeClr val="lt1"/>
                </a:solidFill>
                <a:latin typeface="+mn-lt"/>
                <a:ea typeface="+mn-ea"/>
                <a:cs typeface="Sahifa" pitchFamily="2" charset="-78"/>
              </a:rPr>
              <a:t>رابط قوي مع</a:t>
            </a:r>
            <a:r>
              <a:rPr lang="en-US" sz="5400" dirty="0">
                <a:solidFill>
                  <a:schemeClr val="lt1"/>
                </a:solidFill>
                <a:latin typeface="+mn-lt"/>
                <a:ea typeface="+mn-ea"/>
                <a:cs typeface="Sahifa" pitchFamily="2" charset="-78"/>
              </a:rPr>
              <a:t>…</a:t>
            </a:r>
            <a:endParaRPr lang="en-US" sz="4400" dirty="0">
              <a:solidFill>
                <a:schemeClr val="lt1"/>
              </a:solidFill>
              <a:latin typeface="+mn-lt"/>
              <a:ea typeface="+mn-ea"/>
              <a:cs typeface="Sahifa" pitchFamily="2" charset="-7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14776A2-33B0-5048-9510-B93D0D351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604" y="2146872"/>
            <a:ext cx="3857280" cy="216024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endParaRPr lang="en-MY" sz="1400" dirty="0">
              <a:solidFill>
                <a:schemeClr val="bg1"/>
              </a:solidFill>
            </a:endParaRPr>
          </a:p>
          <a:p>
            <a:pPr algn="ctr" rtl="1">
              <a:lnSpc>
                <a:spcPct val="100000"/>
              </a:lnSpc>
            </a:pPr>
            <a:r>
              <a:rPr lang="ar-EG" sz="2800" dirty="0">
                <a:solidFill>
                  <a:schemeClr val="bg1"/>
                </a:solidFill>
                <a:cs typeface="Sahifa" pitchFamily="2" charset="-78"/>
              </a:rPr>
              <a:t>القيادات في الكشفية هو واحد من المجالات الاستراتيجية الثلاثة الفعالة التي تشكل الجمعيات الكشفية</a:t>
            </a:r>
            <a:r>
              <a:rPr lang="en-MY" sz="2800" dirty="0">
                <a:solidFill>
                  <a:schemeClr val="bg1"/>
                </a:solidFill>
                <a:cs typeface="Sahifa" pitchFamily="2" charset="-78"/>
              </a:rPr>
              <a:t> </a:t>
            </a:r>
            <a:r>
              <a:rPr lang="ar-EG" sz="2800" dirty="0">
                <a:solidFill>
                  <a:schemeClr val="bg1"/>
                </a:solidFill>
                <a:cs typeface="Sahifa" pitchFamily="2" charset="-78"/>
              </a:rPr>
              <a:t>الوطنية:</a:t>
            </a:r>
            <a:endParaRPr lang="en-MY" sz="2800" dirty="0">
              <a:solidFill>
                <a:schemeClr val="bg1"/>
              </a:solidFill>
              <a:cs typeface="Sahifa" pitchFamily="2" charset="-78"/>
            </a:endParaRPr>
          </a:p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5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11" grpId="0"/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39FC9-07D9-476B-81B4-AE64E1826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3" y="94498"/>
            <a:ext cx="2508809" cy="4463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AA90F3-0E4E-42C3-ADCE-77E4339D1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207133" y="108562"/>
            <a:ext cx="2508809" cy="434492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7806E14-B1D6-4755-8742-195266B95E9D}"/>
              </a:ext>
            </a:extLst>
          </p:cNvPr>
          <p:cNvSpPr txBox="1">
            <a:spLocks/>
          </p:cNvSpPr>
          <p:nvPr/>
        </p:nvSpPr>
        <p:spPr>
          <a:xfrm>
            <a:off x="2503522" y="768732"/>
            <a:ext cx="1939744" cy="1440160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ctr" rtl="1"/>
            <a:r>
              <a:rPr lang="ar-EG" sz="3200" dirty="0">
                <a:solidFill>
                  <a:schemeClr val="bg1"/>
                </a:solidFill>
                <a:cs typeface="Sahifa" pitchFamily="2" charset="-78"/>
              </a:rPr>
              <a:t>الادارة</a:t>
            </a:r>
            <a:endParaRPr lang="en-US" sz="3200" dirty="0">
              <a:solidFill>
                <a:schemeClr val="bg1"/>
              </a:solidFill>
              <a:cs typeface="Sahifa" pitchFamily="2" charset="-78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94C2B2B-112F-467A-BC46-917A2F56F809}"/>
              </a:ext>
            </a:extLst>
          </p:cNvPr>
          <p:cNvSpPr txBox="1">
            <a:spLocks/>
          </p:cNvSpPr>
          <p:nvPr/>
        </p:nvSpPr>
        <p:spPr>
          <a:xfrm>
            <a:off x="290044" y="858970"/>
            <a:ext cx="1939744" cy="1440160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ctr" rtl="1"/>
            <a:r>
              <a:rPr lang="ar-EG" sz="3200" b="1" dirty="0">
                <a:solidFill>
                  <a:schemeClr val="bg1"/>
                </a:solidFill>
                <a:cs typeface="Sahifa" pitchFamily="2" charset="-78"/>
              </a:rPr>
              <a:t> </a:t>
            </a:r>
            <a:r>
              <a:rPr lang="ar-EG" sz="3200" dirty="0">
                <a:solidFill>
                  <a:schemeClr val="bg1"/>
                </a:solidFill>
                <a:cs typeface="Sahifa" pitchFamily="2" charset="-78"/>
              </a:rPr>
              <a:t>التحسين</a:t>
            </a:r>
            <a:endParaRPr lang="en-US" sz="3200" dirty="0">
              <a:solidFill>
                <a:schemeClr val="bg1"/>
              </a:solidFill>
              <a:cs typeface="Sahifa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92DC6E-8C12-4A1F-B734-819396299891}"/>
              </a:ext>
            </a:extLst>
          </p:cNvPr>
          <p:cNvSpPr/>
          <p:nvPr/>
        </p:nvSpPr>
        <p:spPr>
          <a:xfrm>
            <a:off x="2586226" y="2567634"/>
            <a:ext cx="178606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الجذب والاختيار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الموعد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التدريب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الدعم أثناء الخدمة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التجديد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C39B14-F076-4159-9906-A8F58692AB5E}"/>
              </a:ext>
            </a:extLst>
          </p:cNvPr>
          <p:cNvSpPr/>
          <p:nvPr/>
        </p:nvSpPr>
        <p:spPr>
          <a:xfrm>
            <a:off x="362052" y="2429135"/>
            <a:ext cx="180049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خدمة أفضل للفتية</a:t>
            </a:r>
          </a:p>
          <a:p>
            <a:pPr algn="r" rtl="1"/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 والشباب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تحفيز القيادات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كفاءة وفاعلية</a:t>
            </a:r>
          </a:p>
          <a:p>
            <a:pPr algn="r" rtl="1"/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 الجمعية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الرفاه الاجتماعي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CC25CC-69E3-4EDA-AB80-6D6451D94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3" y="4379290"/>
            <a:ext cx="1506447" cy="4735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7424EF-D8FF-497A-9185-FDD519F5B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322492" y="35843"/>
            <a:ext cx="2508809" cy="446378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A9456E0-8390-439A-90EB-0F89C721D116}"/>
              </a:ext>
            </a:extLst>
          </p:cNvPr>
          <p:cNvSpPr txBox="1">
            <a:spLocks/>
          </p:cNvSpPr>
          <p:nvPr/>
        </p:nvSpPr>
        <p:spPr>
          <a:xfrm>
            <a:off x="4719304" y="586044"/>
            <a:ext cx="1939744" cy="1440160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ctr" rtl="1"/>
            <a:r>
              <a:rPr lang="ar-EG" sz="3200" dirty="0">
                <a:solidFill>
                  <a:schemeClr val="bg1"/>
                </a:solidFill>
                <a:cs typeface="Sahifa" pitchFamily="2" charset="-78"/>
              </a:rPr>
              <a:t> زيادة </a:t>
            </a:r>
          </a:p>
          <a:p>
            <a:pPr algn="ctr" rtl="1"/>
            <a:r>
              <a:rPr lang="ar-EG" sz="3200" dirty="0">
                <a:solidFill>
                  <a:schemeClr val="bg1"/>
                </a:solidFill>
                <a:cs typeface="Sahifa" pitchFamily="2" charset="-78"/>
              </a:rPr>
              <a:t>العضوية</a:t>
            </a:r>
            <a:endParaRPr lang="en-US" sz="3200" dirty="0">
              <a:solidFill>
                <a:schemeClr val="bg1"/>
              </a:solidFill>
              <a:cs typeface="Sahifa" pitchFamily="2" charset="-78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CE01B7-A716-CE46-A58E-F9EE6EFEF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A976807-CAD4-8E42-A215-628BECE3B261}"/>
              </a:ext>
            </a:extLst>
          </p:cNvPr>
          <p:cNvSpPr txBox="1">
            <a:spLocks/>
          </p:cNvSpPr>
          <p:nvPr/>
        </p:nvSpPr>
        <p:spPr>
          <a:xfrm>
            <a:off x="6936867" y="1658095"/>
            <a:ext cx="2193228" cy="1440160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ctr" rtl="1"/>
            <a:r>
              <a:rPr lang="ar-EG" sz="4000" dirty="0">
                <a:solidFill>
                  <a:schemeClr val="bg1"/>
                </a:solidFill>
                <a:cs typeface="Sahifa" pitchFamily="2" charset="-78"/>
              </a:rPr>
              <a:t> </a:t>
            </a:r>
            <a:r>
              <a:rPr lang="ar-EG" sz="3600" dirty="0">
                <a:solidFill>
                  <a:schemeClr val="bg1"/>
                </a:solidFill>
                <a:cs typeface="Sahifa" pitchFamily="2" charset="-78"/>
              </a:rPr>
              <a:t>النتائج الاستراتيجية</a:t>
            </a:r>
            <a:endParaRPr lang="en-US" sz="3600" dirty="0">
              <a:solidFill>
                <a:schemeClr val="bg1"/>
              </a:solidFill>
              <a:cs typeface="Sahif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69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9DB0CC7B-6DBD-684C-8439-BD9BC9D71F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77" r="9700" b="18131"/>
          <a:stretch/>
        </p:blipFill>
        <p:spPr>
          <a:xfrm flipH="1">
            <a:off x="473651" y="3204752"/>
            <a:ext cx="5622149" cy="1219959"/>
          </a:xfrm>
          <a:prstGeom prst="rect">
            <a:avLst/>
          </a:prstGeom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 txBox="1">
            <a:spLocks/>
          </p:cNvSpPr>
          <p:nvPr/>
        </p:nvSpPr>
        <p:spPr>
          <a:xfrm>
            <a:off x="2737064" y="244008"/>
            <a:ext cx="3669872" cy="806086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ar-EG" sz="4800" dirty="0">
                <a:solidFill>
                  <a:schemeClr val="bg1"/>
                </a:solidFill>
                <a:cs typeface="Sahifa" pitchFamily="2" charset="-78"/>
              </a:rPr>
              <a:t>دورة حياة القادة</a:t>
            </a:r>
            <a:endParaRPr lang="en-US" sz="4800" dirty="0">
              <a:solidFill>
                <a:schemeClr val="bg1"/>
              </a:solidFill>
              <a:cs typeface="Sahifa" pitchFamily="2" charset="-78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254F06A-96F6-4FD8-A52A-F94F1A0967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2599"/>
          <a:stretch/>
        </p:blipFill>
        <p:spPr>
          <a:xfrm flipH="1">
            <a:off x="516503" y="4387087"/>
            <a:ext cx="5120640" cy="37357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ADE20D1-7E0A-4E78-BD7E-F9630F22B0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86" t="20242" r="2230" b="30510"/>
          <a:stretch/>
        </p:blipFill>
        <p:spPr>
          <a:xfrm flipH="1">
            <a:off x="5508104" y="1247734"/>
            <a:ext cx="3493181" cy="1972088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410468C8-C412-426E-B3B8-0FF325B3D504}"/>
              </a:ext>
            </a:extLst>
          </p:cNvPr>
          <p:cNvSpPr txBox="1">
            <a:spLocks/>
          </p:cNvSpPr>
          <p:nvPr/>
        </p:nvSpPr>
        <p:spPr>
          <a:xfrm>
            <a:off x="6209822" y="981814"/>
            <a:ext cx="2585585" cy="963258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ctr" rtl="1"/>
            <a:br>
              <a:rPr lang="ar-EG" dirty="0">
                <a:solidFill>
                  <a:schemeClr val="bg1"/>
                </a:solidFill>
              </a:rPr>
            </a:br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الجذب والتوفير</a:t>
            </a:r>
            <a:endParaRPr lang="en-GB" dirty="0">
              <a:solidFill>
                <a:schemeClr val="bg1"/>
              </a:solidFill>
              <a:cs typeface="Sahifa" pitchFamily="2" charset="-78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52A762A-2F7D-4249-B646-771427761DD1}"/>
              </a:ext>
            </a:extLst>
          </p:cNvPr>
          <p:cNvSpPr/>
          <p:nvPr/>
        </p:nvSpPr>
        <p:spPr>
          <a:xfrm>
            <a:off x="6947224" y="2881176"/>
            <a:ext cx="1034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>
              <a:lnSpc>
                <a:spcPct val="100000"/>
              </a:lnSpc>
            </a:pPr>
            <a:r>
              <a:rPr lang="ar-EG" sz="1400" dirty="0">
                <a:solidFill>
                  <a:schemeClr val="bg1"/>
                </a:solidFill>
                <a:cs typeface="Sahifa" pitchFamily="2" charset="-78"/>
              </a:rPr>
              <a:t>الاتفاق المتبادل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8FFF688-F747-489C-B32C-6CF5A6556968}"/>
              </a:ext>
            </a:extLst>
          </p:cNvPr>
          <p:cNvSpPr/>
          <p:nvPr/>
        </p:nvSpPr>
        <p:spPr>
          <a:xfrm>
            <a:off x="8262053" y="2233104"/>
            <a:ext cx="702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ar-EG" sz="1400" dirty="0">
                <a:solidFill>
                  <a:schemeClr val="bg1"/>
                </a:solidFill>
                <a:cs typeface="Sahifa" pitchFamily="2" charset="-78"/>
              </a:rPr>
              <a:t>الجذب </a:t>
            </a:r>
          </a:p>
          <a:p>
            <a:pPr algn="ctr" rtl="1">
              <a:lnSpc>
                <a:spcPct val="100000"/>
              </a:lnSpc>
            </a:pPr>
            <a:r>
              <a:rPr lang="ar-EG" sz="1400" dirty="0">
                <a:solidFill>
                  <a:schemeClr val="bg1"/>
                </a:solidFill>
                <a:cs typeface="Sahifa" pitchFamily="2" charset="-78"/>
              </a:rPr>
              <a:t>والاختيار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DABEE61-5195-486D-ABF3-8B479286EAB8}"/>
              </a:ext>
            </a:extLst>
          </p:cNvPr>
          <p:cNvSpPr/>
          <p:nvPr/>
        </p:nvSpPr>
        <p:spPr>
          <a:xfrm>
            <a:off x="8326172" y="2888726"/>
            <a:ext cx="574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>
              <a:lnSpc>
                <a:spcPct val="100000"/>
              </a:lnSpc>
            </a:pPr>
            <a:r>
              <a:rPr lang="ar-EG" sz="1400" dirty="0">
                <a:solidFill>
                  <a:schemeClr val="bg1"/>
                </a:solidFill>
                <a:cs typeface="Sahifa" pitchFamily="2" charset="-78"/>
              </a:rPr>
              <a:t>الدمـــــج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A0360C3-75E5-4CD8-A454-38F3F9F224CD}"/>
              </a:ext>
            </a:extLst>
          </p:cNvPr>
          <p:cNvSpPr/>
          <p:nvPr/>
        </p:nvSpPr>
        <p:spPr>
          <a:xfrm>
            <a:off x="6084168" y="2912045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>
              <a:lnSpc>
                <a:spcPct val="100000"/>
              </a:lnSpc>
            </a:pPr>
            <a:r>
              <a:rPr lang="ar-EG" sz="1400" dirty="0">
                <a:solidFill>
                  <a:schemeClr val="bg1"/>
                </a:solidFill>
                <a:cs typeface="Sahifa" pitchFamily="2" charset="-78"/>
              </a:rPr>
              <a:t>التعيين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32E3620-7811-4E1C-818F-F720208D7457}"/>
              </a:ext>
            </a:extLst>
          </p:cNvPr>
          <p:cNvSpPr/>
          <p:nvPr/>
        </p:nvSpPr>
        <p:spPr>
          <a:xfrm>
            <a:off x="7045377" y="2233104"/>
            <a:ext cx="8908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1400" dirty="0">
                <a:solidFill>
                  <a:schemeClr val="bg1"/>
                </a:solidFill>
                <a:cs typeface="Sahifa" pitchFamily="2" charset="-78"/>
              </a:rPr>
              <a:t>تقييم </a:t>
            </a:r>
          </a:p>
          <a:p>
            <a:pPr algn="ctr"/>
            <a:r>
              <a:rPr lang="ar-EG" sz="1400" dirty="0">
                <a:solidFill>
                  <a:schemeClr val="bg1"/>
                </a:solidFill>
                <a:cs typeface="Sahifa" pitchFamily="2" charset="-78"/>
              </a:rPr>
              <a:t>الاحتياجات</a:t>
            </a:r>
          </a:p>
        </p:txBody>
      </p:sp>
      <p:sp>
        <p:nvSpPr>
          <p:cNvPr id="67" name="Arrow: Down 33">
            <a:extLst>
              <a:ext uri="{FF2B5EF4-FFF2-40B4-BE49-F238E27FC236}">
                <a16:creationId xmlns:a16="http://schemas.microsoft.com/office/drawing/2014/main" id="{5AEFEB7A-B733-418C-905A-F9C516661BE1}"/>
              </a:ext>
            </a:extLst>
          </p:cNvPr>
          <p:cNvSpPr/>
          <p:nvPr/>
        </p:nvSpPr>
        <p:spPr>
          <a:xfrm>
            <a:off x="8556044" y="2684030"/>
            <a:ext cx="114452" cy="14458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/>
          </a:p>
        </p:txBody>
      </p:sp>
      <p:sp>
        <p:nvSpPr>
          <p:cNvPr id="68" name="Arrow: Down 34">
            <a:extLst>
              <a:ext uri="{FF2B5EF4-FFF2-40B4-BE49-F238E27FC236}">
                <a16:creationId xmlns:a16="http://schemas.microsoft.com/office/drawing/2014/main" id="{A1C1A14F-54A2-4C71-9655-1AA0470D0D6D}"/>
              </a:ext>
            </a:extLst>
          </p:cNvPr>
          <p:cNvSpPr/>
          <p:nvPr/>
        </p:nvSpPr>
        <p:spPr>
          <a:xfrm rot="5400000" flipH="1">
            <a:off x="6851701" y="2943622"/>
            <a:ext cx="122242" cy="214899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/>
          </a:p>
        </p:txBody>
      </p:sp>
      <p:sp>
        <p:nvSpPr>
          <p:cNvPr id="69" name="Arrow: Down 35">
            <a:extLst>
              <a:ext uri="{FF2B5EF4-FFF2-40B4-BE49-F238E27FC236}">
                <a16:creationId xmlns:a16="http://schemas.microsoft.com/office/drawing/2014/main" id="{C2B3F71C-0839-4091-8290-9592574C7922}"/>
              </a:ext>
            </a:extLst>
          </p:cNvPr>
          <p:cNvSpPr/>
          <p:nvPr/>
        </p:nvSpPr>
        <p:spPr>
          <a:xfrm rot="5400000" flipH="1">
            <a:off x="7965392" y="2929471"/>
            <a:ext cx="114452" cy="22629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/>
          </a:p>
        </p:txBody>
      </p:sp>
      <p:sp>
        <p:nvSpPr>
          <p:cNvPr id="70" name="Arrow: Left 36">
            <a:extLst>
              <a:ext uri="{FF2B5EF4-FFF2-40B4-BE49-F238E27FC236}">
                <a16:creationId xmlns:a16="http://schemas.microsoft.com/office/drawing/2014/main" id="{1C6810A4-76A6-41E4-ACA2-0035BE102E68}"/>
              </a:ext>
            </a:extLst>
          </p:cNvPr>
          <p:cNvSpPr/>
          <p:nvPr/>
        </p:nvSpPr>
        <p:spPr>
          <a:xfrm flipH="1">
            <a:off x="8083512" y="2410526"/>
            <a:ext cx="117864" cy="173366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9B08D12-3A0F-4E11-BC6B-558BB93E89D8}"/>
              </a:ext>
            </a:extLst>
          </p:cNvPr>
          <p:cNvSpPr/>
          <p:nvPr/>
        </p:nvSpPr>
        <p:spPr>
          <a:xfrm>
            <a:off x="7884368" y="2455381"/>
            <a:ext cx="72540" cy="83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C114617-78EF-464C-A515-214F2BD06A3B}"/>
              </a:ext>
            </a:extLst>
          </p:cNvPr>
          <p:cNvSpPr/>
          <p:nvPr/>
        </p:nvSpPr>
        <p:spPr>
          <a:xfrm>
            <a:off x="7988650" y="2455381"/>
            <a:ext cx="72540" cy="83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/>
          </a:p>
        </p:txBody>
      </p:sp>
      <p:sp>
        <p:nvSpPr>
          <p:cNvPr id="74" name="Arrow: Bent-Up 16">
            <a:extLst>
              <a:ext uri="{FF2B5EF4-FFF2-40B4-BE49-F238E27FC236}">
                <a16:creationId xmlns:a16="http://schemas.microsoft.com/office/drawing/2014/main" id="{5E0F95A5-0208-4CB5-885D-ABDF39801B5A}"/>
              </a:ext>
            </a:extLst>
          </p:cNvPr>
          <p:cNvSpPr/>
          <p:nvPr/>
        </p:nvSpPr>
        <p:spPr>
          <a:xfrm rot="5400000" flipH="1">
            <a:off x="3273510" y="2260380"/>
            <a:ext cx="327017" cy="653877"/>
          </a:xfrm>
          <a:prstGeom prst="bentUpArrow">
            <a:avLst>
              <a:gd name="adj1" fmla="val 25000"/>
              <a:gd name="adj2" fmla="val 20177"/>
              <a:gd name="adj3" fmla="val 25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5" name="Arrow: Bent-Up 17">
            <a:extLst>
              <a:ext uri="{FF2B5EF4-FFF2-40B4-BE49-F238E27FC236}">
                <a16:creationId xmlns:a16="http://schemas.microsoft.com/office/drawing/2014/main" id="{4192D0C7-2618-4950-BE3C-2D2D4C36B757}"/>
              </a:ext>
            </a:extLst>
          </p:cNvPr>
          <p:cNvSpPr/>
          <p:nvPr/>
        </p:nvSpPr>
        <p:spPr>
          <a:xfrm rot="5400000" flipH="1" flipV="1">
            <a:off x="4704957" y="2263426"/>
            <a:ext cx="327017" cy="581748"/>
          </a:xfrm>
          <a:prstGeom prst="bentUpArrow">
            <a:avLst>
              <a:gd name="adj1" fmla="val 25000"/>
              <a:gd name="adj2" fmla="val 21697"/>
              <a:gd name="adj3" fmla="val 25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6" name="Arrow: Bent-Up 18">
            <a:extLst>
              <a:ext uri="{FF2B5EF4-FFF2-40B4-BE49-F238E27FC236}">
                <a16:creationId xmlns:a16="http://schemas.microsoft.com/office/drawing/2014/main" id="{94AF43EF-245F-49CE-9CA6-A7AF04B2B630}"/>
              </a:ext>
            </a:extLst>
          </p:cNvPr>
          <p:cNvSpPr/>
          <p:nvPr/>
        </p:nvSpPr>
        <p:spPr>
          <a:xfrm rot="16200000" flipH="1">
            <a:off x="4704955" y="3110893"/>
            <a:ext cx="327017" cy="581749"/>
          </a:xfrm>
          <a:prstGeom prst="bentUpArrow">
            <a:avLst>
              <a:gd name="adj1" fmla="val 25000"/>
              <a:gd name="adj2" fmla="val 18657"/>
              <a:gd name="adj3" fmla="val 25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7" name="Arrow: Bent-Up 19">
            <a:extLst>
              <a:ext uri="{FF2B5EF4-FFF2-40B4-BE49-F238E27FC236}">
                <a16:creationId xmlns:a16="http://schemas.microsoft.com/office/drawing/2014/main" id="{C6214C85-5B22-456D-9E97-706EA5DA5B0A}"/>
              </a:ext>
            </a:extLst>
          </p:cNvPr>
          <p:cNvSpPr/>
          <p:nvPr/>
        </p:nvSpPr>
        <p:spPr>
          <a:xfrm rot="16200000" flipH="1" flipV="1">
            <a:off x="3236937" y="3099965"/>
            <a:ext cx="327017" cy="581748"/>
          </a:xfrm>
          <a:prstGeom prst="bentUpArrow">
            <a:avLst>
              <a:gd name="adj1" fmla="val 25000"/>
              <a:gd name="adj2" fmla="val 21697"/>
              <a:gd name="adj3" fmla="val 25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8" name="Arrow: Right 22">
            <a:extLst>
              <a:ext uri="{FF2B5EF4-FFF2-40B4-BE49-F238E27FC236}">
                <a16:creationId xmlns:a16="http://schemas.microsoft.com/office/drawing/2014/main" id="{BB4C27E3-E12E-453B-83E4-6B8DF54BE3D4}"/>
              </a:ext>
            </a:extLst>
          </p:cNvPr>
          <p:cNvSpPr/>
          <p:nvPr/>
        </p:nvSpPr>
        <p:spPr>
          <a:xfrm rot="16200000">
            <a:off x="4147517" y="3248903"/>
            <a:ext cx="144016" cy="8585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7721A96A-44EB-421D-BE3D-E2AFAE9507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29" t="16752" r="13708" b="16811"/>
          <a:stretch/>
        </p:blipFill>
        <p:spPr>
          <a:xfrm>
            <a:off x="2715930" y="1203598"/>
            <a:ext cx="3051612" cy="2580793"/>
          </a:xfrm>
          <a:prstGeom prst="rect">
            <a:avLst/>
          </a:prstGeom>
        </p:spPr>
      </p:pic>
      <p:sp>
        <p:nvSpPr>
          <p:cNvPr id="80" name="Arrow: Right 23">
            <a:extLst>
              <a:ext uri="{FF2B5EF4-FFF2-40B4-BE49-F238E27FC236}">
                <a16:creationId xmlns:a16="http://schemas.microsoft.com/office/drawing/2014/main" id="{4E01B902-208F-45F3-BF72-38BFF6538A50}"/>
              </a:ext>
            </a:extLst>
          </p:cNvPr>
          <p:cNvSpPr/>
          <p:nvPr/>
        </p:nvSpPr>
        <p:spPr>
          <a:xfrm rot="5400000">
            <a:off x="4110871" y="2672839"/>
            <a:ext cx="144016" cy="8585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/>
          </a:p>
        </p:txBody>
      </p:sp>
      <p:sp>
        <p:nvSpPr>
          <p:cNvPr id="81" name="Arrow: Right 20">
            <a:extLst>
              <a:ext uri="{FF2B5EF4-FFF2-40B4-BE49-F238E27FC236}">
                <a16:creationId xmlns:a16="http://schemas.microsoft.com/office/drawing/2014/main" id="{AA3FF1F3-0E2C-4F2E-A2FF-38F1C157A621}"/>
              </a:ext>
            </a:extLst>
          </p:cNvPr>
          <p:cNvSpPr/>
          <p:nvPr/>
        </p:nvSpPr>
        <p:spPr>
          <a:xfrm flipH="1">
            <a:off x="4644008" y="2989951"/>
            <a:ext cx="288032" cy="858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/>
          </a:p>
        </p:txBody>
      </p:sp>
      <p:sp>
        <p:nvSpPr>
          <p:cNvPr id="82" name="Arrow: Right 21">
            <a:extLst>
              <a:ext uri="{FF2B5EF4-FFF2-40B4-BE49-F238E27FC236}">
                <a16:creationId xmlns:a16="http://schemas.microsoft.com/office/drawing/2014/main" id="{CC87F909-276D-4871-9BEA-AE63948C172F}"/>
              </a:ext>
            </a:extLst>
          </p:cNvPr>
          <p:cNvSpPr/>
          <p:nvPr/>
        </p:nvSpPr>
        <p:spPr>
          <a:xfrm rot="10800000">
            <a:off x="3513397" y="2989950"/>
            <a:ext cx="288032" cy="858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/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FA632F05-2009-4EC5-96CF-FA9D0E168849}"/>
              </a:ext>
            </a:extLst>
          </p:cNvPr>
          <p:cNvSpPr txBox="1">
            <a:spLocks/>
          </p:cNvSpPr>
          <p:nvPr/>
        </p:nvSpPr>
        <p:spPr>
          <a:xfrm>
            <a:off x="2789995" y="1324490"/>
            <a:ext cx="2652433" cy="634253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ctr" rtl="1"/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الدعم والتدريب</a:t>
            </a:r>
            <a:endParaRPr lang="en-GB" dirty="0">
              <a:solidFill>
                <a:schemeClr val="bg1"/>
              </a:solidFill>
              <a:cs typeface="Sahifa" pitchFamily="2" charset="-78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AF06434-A6DE-47FC-9F21-D9702363E151}"/>
              </a:ext>
            </a:extLst>
          </p:cNvPr>
          <p:cNvSpPr/>
          <p:nvPr/>
        </p:nvSpPr>
        <p:spPr>
          <a:xfrm>
            <a:off x="4986004" y="2728902"/>
            <a:ext cx="651139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ts val="1680"/>
              </a:lnSpc>
            </a:pPr>
            <a:r>
              <a:rPr lang="ar-EG" sz="1400" dirty="0">
                <a:solidFill>
                  <a:schemeClr val="bg1"/>
                </a:solidFill>
                <a:cs typeface="Sahifa" pitchFamily="2" charset="-78"/>
              </a:rPr>
              <a:t>تدريب</a:t>
            </a:r>
          </a:p>
          <a:p>
            <a:pPr algn="ctr" rtl="1">
              <a:lnSpc>
                <a:spcPts val="1680"/>
              </a:lnSpc>
            </a:pPr>
            <a:r>
              <a:rPr lang="ar-EG" sz="1400" dirty="0">
                <a:solidFill>
                  <a:schemeClr val="bg1"/>
                </a:solidFill>
                <a:cs typeface="Sahifa" pitchFamily="2" charset="-78"/>
              </a:rPr>
              <a:t> تعريفى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9B4B78E-7D33-4289-A6E2-3D135516BDDF}"/>
              </a:ext>
            </a:extLst>
          </p:cNvPr>
          <p:cNvSpPr/>
          <p:nvPr/>
        </p:nvSpPr>
        <p:spPr>
          <a:xfrm>
            <a:off x="3735683" y="3431850"/>
            <a:ext cx="1202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algn="just" rtl="1">
              <a:lnSpc>
                <a:spcPct val="100000"/>
              </a:lnSpc>
              <a:buClr>
                <a:schemeClr val="bg1"/>
              </a:buClr>
            </a:pPr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التدريب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3971176-2003-4908-A7B7-E34C454EC855}"/>
              </a:ext>
            </a:extLst>
          </p:cNvPr>
          <p:cNvSpPr/>
          <p:nvPr/>
        </p:nvSpPr>
        <p:spPr>
          <a:xfrm>
            <a:off x="3763958" y="2857790"/>
            <a:ext cx="1222046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algn="just" rtl="1">
              <a:lnSpc>
                <a:spcPts val="1700"/>
              </a:lnSpc>
              <a:buClr>
                <a:schemeClr val="bg1"/>
              </a:buClr>
            </a:pPr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 </a:t>
            </a:r>
            <a:r>
              <a:rPr lang="ar-EG" sz="1400" dirty="0">
                <a:solidFill>
                  <a:schemeClr val="bg1"/>
                </a:solidFill>
                <a:cs typeface="Sahifa" pitchFamily="2" charset="-78"/>
              </a:rPr>
              <a:t>اداء المهمة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ADAAE53-57C3-4E73-A9C9-72A6ED269711}"/>
              </a:ext>
            </a:extLst>
          </p:cNvPr>
          <p:cNvSpPr/>
          <p:nvPr/>
        </p:nvSpPr>
        <p:spPr>
          <a:xfrm>
            <a:off x="3675178" y="2280780"/>
            <a:ext cx="10853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algn="just" rtl="1">
              <a:lnSpc>
                <a:spcPct val="100000"/>
              </a:lnSpc>
              <a:buClr>
                <a:schemeClr val="bg1"/>
              </a:buClr>
            </a:pPr>
            <a:r>
              <a:rPr lang="ar-EG" sz="1600" dirty="0">
                <a:solidFill>
                  <a:schemeClr val="bg1"/>
                </a:solidFill>
                <a:cs typeface="Sahifa" pitchFamily="2" charset="-78"/>
              </a:rPr>
              <a:t>الدعــــم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D0E8025-CF59-49C3-9506-B26E0CA4D919}"/>
              </a:ext>
            </a:extLst>
          </p:cNvPr>
          <p:cNvSpPr/>
          <p:nvPr/>
        </p:nvSpPr>
        <p:spPr>
          <a:xfrm>
            <a:off x="2509913" y="2844033"/>
            <a:ext cx="13629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algn="just" rtl="1">
              <a:lnSpc>
                <a:spcPct val="100000"/>
              </a:lnSpc>
              <a:buClr>
                <a:schemeClr val="bg1"/>
              </a:buClr>
            </a:pPr>
            <a:r>
              <a:rPr lang="ar-EG" sz="1600" dirty="0">
                <a:solidFill>
                  <a:schemeClr val="bg1"/>
                </a:solidFill>
                <a:cs typeface="Sahifa" pitchFamily="2" charset="-78"/>
              </a:rPr>
              <a:t>إدارة الأداء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5D05F1A-4549-4D8D-A078-3529DC4E5A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285" t="17355" r="32961" b="17786"/>
          <a:stretch/>
        </p:blipFill>
        <p:spPr>
          <a:xfrm flipH="1">
            <a:off x="230630" y="1252644"/>
            <a:ext cx="2340488" cy="2517006"/>
          </a:xfrm>
          <a:prstGeom prst="rect">
            <a:avLst/>
          </a:prstGeom>
        </p:spPr>
      </p:pic>
      <p:sp>
        <p:nvSpPr>
          <p:cNvPr id="91" name="Title 1">
            <a:extLst>
              <a:ext uri="{FF2B5EF4-FFF2-40B4-BE49-F238E27FC236}">
                <a16:creationId xmlns:a16="http://schemas.microsoft.com/office/drawing/2014/main" id="{914DA8FB-E4FA-453C-9753-02EE35B2DE94}"/>
              </a:ext>
            </a:extLst>
          </p:cNvPr>
          <p:cNvSpPr txBox="1">
            <a:spLocks/>
          </p:cNvSpPr>
          <p:nvPr/>
        </p:nvSpPr>
        <p:spPr>
          <a:xfrm>
            <a:off x="14606" y="1361433"/>
            <a:ext cx="2652433" cy="634253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ctr" rtl="1"/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القرارات في المستقبل</a:t>
            </a:r>
            <a:endParaRPr lang="en-GB" sz="1600" dirty="0">
              <a:solidFill>
                <a:schemeClr val="bg1"/>
              </a:solidFill>
              <a:cs typeface="Sahifa" pitchFamily="2" charset="-78"/>
            </a:endParaRP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B6984BA8-B163-4658-9427-82AF7CA44F17}"/>
              </a:ext>
            </a:extLst>
          </p:cNvPr>
          <p:cNvSpPr txBox="1">
            <a:spLocks/>
          </p:cNvSpPr>
          <p:nvPr/>
        </p:nvSpPr>
        <p:spPr>
          <a:xfrm>
            <a:off x="1347081" y="2841561"/>
            <a:ext cx="1461799" cy="428428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ctr" rtl="1"/>
            <a:r>
              <a:rPr lang="ar-EG" b="1" dirty="0">
                <a:solidFill>
                  <a:schemeClr val="bg1"/>
                </a:solidFill>
                <a:cs typeface="Sahifa" pitchFamily="2" charset="-78"/>
              </a:rPr>
              <a:t>القــــــرار   </a:t>
            </a:r>
            <a:endParaRPr lang="en-GB" sz="1600" b="1" dirty="0">
              <a:solidFill>
                <a:schemeClr val="bg1"/>
              </a:solidFill>
              <a:cs typeface="Sahifa" pitchFamily="2" charset="-78"/>
            </a:endParaRPr>
          </a:p>
        </p:txBody>
      </p:sp>
      <p:sp>
        <p:nvSpPr>
          <p:cNvPr id="93" name="Title 1">
            <a:extLst>
              <a:ext uri="{FF2B5EF4-FFF2-40B4-BE49-F238E27FC236}">
                <a16:creationId xmlns:a16="http://schemas.microsoft.com/office/drawing/2014/main" id="{CBCFA3EA-C0BA-4205-B94C-1C883B962FA4}"/>
              </a:ext>
            </a:extLst>
          </p:cNvPr>
          <p:cNvSpPr txBox="1">
            <a:spLocks/>
          </p:cNvSpPr>
          <p:nvPr/>
        </p:nvSpPr>
        <p:spPr>
          <a:xfrm>
            <a:off x="151684" y="2249682"/>
            <a:ext cx="1035940" cy="428428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just" rtl="1">
              <a:buClr>
                <a:schemeClr val="bg1"/>
              </a:buClr>
            </a:pPr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التجديد</a:t>
            </a:r>
          </a:p>
          <a:p>
            <a:pPr algn="ctr" rtl="1"/>
            <a:r>
              <a:rPr lang="ar-EG" b="1" dirty="0">
                <a:solidFill>
                  <a:schemeClr val="bg1"/>
                </a:solidFill>
                <a:cs typeface="Sahifa" pitchFamily="2" charset="-78"/>
              </a:rPr>
              <a:t>  </a:t>
            </a:r>
            <a:endParaRPr lang="en-GB" sz="1600" b="1" dirty="0">
              <a:solidFill>
                <a:schemeClr val="bg1"/>
              </a:solidFill>
              <a:cs typeface="Sahifa" pitchFamily="2" charset="-78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F788F9E-A198-4FB4-8AF0-D77B46D90513}"/>
              </a:ext>
            </a:extLst>
          </p:cNvPr>
          <p:cNvSpPr/>
          <p:nvPr/>
        </p:nvSpPr>
        <p:spPr>
          <a:xfrm>
            <a:off x="268184" y="3426554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>
              <a:buClr>
                <a:schemeClr val="bg1"/>
              </a:buClr>
            </a:pPr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انهاء المهمة</a:t>
            </a:r>
          </a:p>
        </p:txBody>
      </p:sp>
      <p:sp>
        <p:nvSpPr>
          <p:cNvPr id="95" name="Arrow: Bent-Up 52">
            <a:extLst>
              <a:ext uri="{FF2B5EF4-FFF2-40B4-BE49-F238E27FC236}">
                <a16:creationId xmlns:a16="http://schemas.microsoft.com/office/drawing/2014/main" id="{E4533FF4-C826-468D-AC25-4D9239BBE6A2}"/>
              </a:ext>
            </a:extLst>
          </p:cNvPr>
          <p:cNvSpPr/>
          <p:nvPr/>
        </p:nvSpPr>
        <p:spPr>
          <a:xfrm rot="5400000" flipV="1">
            <a:off x="1486180" y="3252441"/>
            <a:ext cx="327017" cy="581748"/>
          </a:xfrm>
          <a:prstGeom prst="bentUpArrow">
            <a:avLst>
              <a:gd name="adj1" fmla="val 25000"/>
              <a:gd name="adj2" fmla="val 21697"/>
              <a:gd name="adj3" fmla="val 25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0211801-548C-4563-946D-75CCFA1D0504}"/>
              </a:ext>
            </a:extLst>
          </p:cNvPr>
          <p:cNvSpPr/>
          <p:nvPr/>
        </p:nvSpPr>
        <p:spPr>
          <a:xfrm>
            <a:off x="167399" y="2842499"/>
            <a:ext cx="1137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buClr>
                <a:schemeClr val="bg1"/>
              </a:buClr>
            </a:pPr>
            <a:r>
              <a:rPr lang="ar-EG" dirty="0">
                <a:solidFill>
                  <a:schemeClr val="bg1"/>
                </a:solidFill>
                <a:cs typeface="Sahifa" pitchFamily="2" charset="-78"/>
              </a:rPr>
              <a:t>إعادة التعيين</a:t>
            </a:r>
          </a:p>
        </p:txBody>
      </p:sp>
      <p:sp>
        <p:nvSpPr>
          <p:cNvPr id="97" name="Arrow: Bent-Up 53">
            <a:extLst>
              <a:ext uri="{FF2B5EF4-FFF2-40B4-BE49-F238E27FC236}">
                <a16:creationId xmlns:a16="http://schemas.microsoft.com/office/drawing/2014/main" id="{285C3FE6-87C1-4A4C-927C-BA34AE21BFB3}"/>
              </a:ext>
            </a:extLst>
          </p:cNvPr>
          <p:cNvSpPr/>
          <p:nvPr/>
        </p:nvSpPr>
        <p:spPr>
          <a:xfrm rot="16200000">
            <a:off x="1463565" y="2279325"/>
            <a:ext cx="348122" cy="605874"/>
          </a:xfrm>
          <a:prstGeom prst="bentUpArrow">
            <a:avLst>
              <a:gd name="adj1" fmla="val 25000"/>
              <a:gd name="adj2" fmla="val 20177"/>
              <a:gd name="adj3" fmla="val 25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8" name="Arrow: Right 54">
            <a:extLst>
              <a:ext uri="{FF2B5EF4-FFF2-40B4-BE49-F238E27FC236}">
                <a16:creationId xmlns:a16="http://schemas.microsoft.com/office/drawing/2014/main" id="{68EE07AA-1434-4003-9FFB-2EBF0FC6F6DB}"/>
              </a:ext>
            </a:extLst>
          </p:cNvPr>
          <p:cNvSpPr/>
          <p:nvPr/>
        </p:nvSpPr>
        <p:spPr>
          <a:xfrm flipH="1">
            <a:off x="1259632" y="3029176"/>
            <a:ext cx="288032" cy="858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69D9C4E4-9D11-4604-A036-0144739EAD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77" r="9700" b="18131"/>
          <a:stretch/>
        </p:blipFill>
        <p:spPr>
          <a:xfrm rot="10800000">
            <a:off x="512454" y="1879330"/>
            <a:ext cx="4248113" cy="500368"/>
          </a:xfrm>
          <a:prstGeom prst="rect">
            <a:avLst/>
          </a:prstGeom>
        </p:spPr>
      </p:pic>
      <p:sp>
        <p:nvSpPr>
          <p:cNvPr id="101" name="Title 1">
            <a:extLst>
              <a:ext uri="{FF2B5EF4-FFF2-40B4-BE49-F238E27FC236}">
                <a16:creationId xmlns:a16="http://schemas.microsoft.com/office/drawing/2014/main" id="{65373BE2-3E01-4FF9-B2B4-696BF4244128}"/>
              </a:ext>
            </a:extLst>
          </p:cNvPr>
          <p:cNvSpPr txBox="1">
            <a:spLocks/>
          </p:cNvSpPr>
          <p:nvPr/>
        </p:nvSpPr>
        <p:spPr>
          <a:xfrm>
            <a:off x="683568" y="4313761"/>
            <a:ext cx="4606617" cy="634253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ctr" rtl="1"/>
            <a:r>
              <a:rPr lang="ar-EG" b="1" dirty="0">
                <a:solidFill>
                  <a:schemeClr val="bg1"/>
                </a:solidFill>
                <a:cs typeface="Sahifa" pitchFamily="2" charset="-78"/>
              </a:rPr>
              <a:t>الاعـــــــــتـراف</a:t>
            </a:r>
            <a:r>
              <a:rPr lang="en-GB" b="1" dirty="0">
                <a:solidFill>
                  <a:schemeClr val="bg1"/>
                </a:solidFill>
                <a:cs typeface="Sahifa" pitchFamily="2" charset="-78"/>
              </a:rPr>
              <a:t> </a:t>
            </a:r>
            <a:r>
              <a:rPr lang="ar-EG" b="1" dirty="0">
                <a:solidFill>
                  <a:schemeClr val="bg1"/>
                </a:solidFill>
                <a:cs typeface="Sahifa" pitchFamily="2" charset="-78"/>
              </a:rPr>
              <a:t>والتقـــــــــــــدير</a:t>
            </a:r>
            <a:endParaRPr lang="en-GB" b="1" dirty="0">
              <a:solidFill>
                <a:schemeClr val="bg1"/>
              </a:solidFill>
              <a:cs typeface="Sahifa" pitchFamily="2" charset="-78"/>
            </a:endParaRPr>
          </a:p>
        </p:txBody>
      </p:sp>
      <p:sp>
        <p:nvSpPr>
          <p:cNvPr id="102" name="Arrow: Down 34">
            <a:extLst>
              <a:ext uri="{FF2B5EF4-FFF2-40B4-BE49-F238E27FC236}">
                <a16:creationId xmlns:a16="http://schemas.microsoft.com/office/drawing/2014/main" id="{A1C1A14F-54A2-4C71-9655-1AA0470D0D6D}"/>
              </a:ext>
            </a:extLst>
          </p:cNvPr>
          <p:cNvSpPr/>
          <p:nvPr/>
        </p:nvSpPr>
        <p:spPr>
          <a:xfrm rot="5400000" flipH="1">
            <a:off x="5773078" y="2943622"/>
            <a:ext cx="122242" cy="214899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/>
          </a:p>
        </p:txBody>
      </p:sp>
      <p:sp>
        <p:nvSpPr>
          <p:cNvPr id="103" name="Arrow: Down 34">
            <a:extLst>
              <a:ext uri="{FF2B5EF4-FFF2-40B4-BE49-F238E27FC236}">
                <a16:creationId xmlns:a16="http://schemas.microsoft.com/office/drawing/2014/main" id="{A1C1A14F-54A2-4C71-9655-1AA0470D0D6D}"/>
              </a:ext>
            </a:extLst>
          </p:cNvPr>
          <p:cNvSpPr/>
          <p:nvPr/>
        </p:nvSpPr>
        <p:spPr>
          <a:xfrm rot="5400000" flipH="1">
            <a:off x="2541540" y="2921726"/>
            <a:ext cx="122242" cy="214899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94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1" grpId="0"/>
      <p:bldP spid="62" grpId="0"/>
      <p:bldP spid="63" grpId="0"/>
      <p:bldP spid="64" grpId="0"/>
      <p:bldP spid="65" grpId="0"/>
      <p:bldP spid="66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3" grpId="0"/>
      <p:bldP spid="84" grpId="0"/>
      <p:bldP spid="85" grpId="0"/>
      <p:bldP spid="86" grpId="0"/>
      <p:bldP spid="87" grpId="0"/>
      <p:bldP spid="88" grpId="0"/>
      <p:bldP spid="91" grpId="0"/>
      <p:bldP spid="92" grpId="0"/>
      <p:bldP spid="93" grpId="0"/>
      <p:bldP spid="94" grpId="0"/>
      <p:bldP spid="95" grpId="0" animBg="1"/>
      <p:bldP spid="96" grpId="0"/>
      <p:bldP spid="97" grpId="0" animBg="1"/>
      <p:bldP spid="98" grpId="0" animBg="1"/>
      <p:bldP spid="101" grpId="0"/>
      <p:bldP spid="102" grpId="0" animBg="1"/>
      <p:bldP spid="10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866889-F463-B747-A8F3-F4CB14F21C3B}"/>
              </a:ext>
            </a:extLst>
          </p:cNvPr>
          <p:cNvSpPr/>
          <p:nvPr/>
        </p:nvSpPr>
        <p:spPr>
          <a:xfrm>
            <a:off x="13483" y="0"/>
            <a:ext cx="4894806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63DC-81C9-BA4A-8874-D68A42CEC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38" y="202518"/>
            <a:ext cx="4464496" cy="4738464"/>
          </a:xfrm>
        </p:spPr>
        <p:txBody>
          <a:bodyPr/>
          <a:lstStyle/>
          <a:p>
            <a:pPr indent="0" algn="just" rtl="1">
              <a:lnSpc>
                <a:spcPct val="100000"/>
              </a:lnSpc>
            </a:pPr>
            <a:r>
              <a:rPr lang="ar-EG" sz="2800" dirty="0">
                <a:solidFill>
                  <a:schemeClr val="bg1"/>
                </a:solidFill>
                <a:cs typeface="Sahifa" pitchFamily="2" charset="-78"/>
              </a:rPr>
              <a:t>الجذب والتوفير: هو عملية بحث بين المتطوعين أو الموظفين العاملين لغرض إنجاز العمل أو المهام أو الوظيفة أو الوظائف المختلفة المطلوبة من قبل الجمعية.</a:t>
            </a:r>
          </a:p>
          <a:p>
            <a:pPr indent="0" algn="just" rtl="1">
              <a:lnSpc>
                <a:spcPct val="100000"/>
              </a:lnSpc>
            </a:pPr>
            <a:r>
              <a:rPr lang="ar-EG" sz="2800" dirty="0">
                <a:solidFill>
                  <a:schemeClr val="bg1"/>
                </a:solidFill>
                <a:cs typeface="Sahifa" pitchFamily="2" charset="-78"/>
              </a:rPr>
              <a:t>خطوات التعيين:</a:t>
            </a:r>
          </a:p>
          <a:p>
            <a:pPr marL="285750" indent="-285750" algn="just" rt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ar-EG" sz="2800" dirty="0">
                <a:solidFill>
                  <a:schemeClr val="bg1"/>
                </a:solidFill>
                <a:cs typeface="Sahifa" pitchFamily="2" charset="-78"/>
              </a:rPr>
              <a:t>تقييم الاحتياجات.</a:t>
            </a:r>
          </a:p>
          <a:p>
            <a:pPr marL="285750" indent="-285750" algn="just" rt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ar-EG" sz="2800" dirty="0">
                <a:solidFill>
                  <a:schemeClr val="bg1"/>
                </a:solidFill>
                <a:cs typeface="Sahifa" pitchFamily="2" charset="-78"/>
              </a:rPr>
              <a:t>الجذب والاختيار.</a:t>
            </a:r>
          </a:p>
          <a:p>
            <a:pPr marL="285750" indent="-285750" algn="just" rt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ar-EG" sz="2800" dirty="0">
                <a:solidFill>
                  <a:schemeClr val="bg1"/>
                </a:solidFill>
                <a:cs typeface="Sahifa" pitchFamily="2" charset="-78"/>
              </a:rPr>
              <a:t>الاندماج.</a:t>
            </a:r>
          </a:p>
          <a:p>
            <a:pPr marL="285750" indent="-285750" algn="just" rt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ar-EG" sz="2800" dirty="0">
                <a:solidFill>
                  <a:schemeClr val="bg1"/>
                </a:solidFill>
                <a:cs typeface="Sahifa" pitchFamily="2" charset="-78"/>
              </a:rPr>
              <a:t>الاتفاق المتبادل.</a:t>
            </a:r>
          </a:p>
          <a:p>
            <a:pPr marL="285750" indent="-285750" algn="just" rt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ar-EG" sz="2800" dirty="0">
                <a:solidFill>
                  <a:schemeClr val="bg1"/>
                </a:solidFill>
                <a:cs typeface="Sahifa" pitchFamily="2" charset="-78"/>
              </a:rPr>
              <a:t>التعيين.</a:t>
            </a:r>
            <a:endParaRPr lang="en-GB" sz="2800" dirty="0">
              <a:solidFill>
                <a:schemeClr val="bg1"/>
              </a:solidFill>
              <a:cs typeface="Sahifa" pitchFamily="2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91275-598E-4B40-89EB-19AA4E6A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5B42F-9FCA-4407-BC01-60027CDFD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3" y="4379290"/>
            <a:ext cx="1506447" cy="4735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9DD646B-6454-5F42-9F8B-FB9E465B0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3F7845-379A-F148-A6C0-69AD359466AF}"/>
              </a:ext>
            </a:extLst>
          </p:cNvPr>
          <p:cNvSpPr txBox="1">
            <a:spLocks/>
          </p:cNvSpPr>
          <p:nvPr/>
        </p:nvSpPr>
        <p:spPr>
          <a:xfrm>
            <a:off x="6732240" y="1376586"/>
            <a:ext cx="2585585" cy="2232248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ctr" rtl="1"/>
            <a:br>
              <a:rPr lang="ar-EG" sz="2800" b="1">
                <a:solidFill>
                  <a:schemeClr val="bg1"/>
                </a:solidFill>
              </a:rPr>
            </a:br>
            <a:r>
              <a:rPr lang="ar-EG" sz="5400">
                <a:solidFill>
                  <a:schemeClr val="bg1"/>
                </a:solidFill>
                <a:cs typeface="Sahifa" pitchFamily="2" charset="-78"/>
              </a:rPr>
              <a:t>التعيين</a:t>
            </a:r>
            <a:endParaRPr lang="en-GB" sz="2800" dirty="0">
              <a:solidFill>
                <a:schemeClr val="bg1"/>
              </a:solidFill>
              <a:cs typeface="Sahif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011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E70EB3-A127-3848-956F-8335252EE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C3E633-53AC-7041-8078-DF4BA67A7BD4}"/>
              </a:ext>
            </a:extLst>
          </p:cNvPr>
          <p:cNvSpPr/>
          <p:nvPr/>
        </p:nvSpPr>
        <p:spPr>
          <a:xfrm>
            <a:off x="4355976" y="1"/>
            <a:ext cx="4822798" cy="51435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BE4C19-D02E-4D7F-AD8E-C54002CAA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04" y="51470"/>
            <a:ext cx="4392488" cy="4966061"/>
          </a:xfrm>
        </p:spPr>
        <p:txBody>
          <a:bodyPr/>
          <a:lstStyle/>
          <a:p>
            <a:pPr indent="0" algn="just" rtl="1">
              <a:lnSpc>
                <a:spcPct val="100000"/>
              </a:lnSpc>
              <a:buClr>
                <a:schemeClr val="bg1"/>
              </a:buClr>
            </a:pPr>
            <a:r>
              <a:rPr lang="ar-EG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الدعم والتدريب: هو الإجراء أو العملية الخاصة بتنفيذ مهمة أو وظيفة،للأداء الجيد، والعناصر التالية حاسمة:</a:t>
            </a:r>
          </a:p>
          <a:p>
            <a:pPr marL="627063" indent="-285750" algn="just" rtl="1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r-EG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التدريب التعريفى بالمهمة.</a:t>
            </a:r>
          </a:p>
          <a:p>
            <a:pPr marL="627063" indent="-285750" algn="just" rtl="1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r-EG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نظام التدريب.</a:t>
            </a:r>
          </a:p>
          <a:p>
            <a:pPr marL="627063" indent="-285750" algn="just" rtl="1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r-EG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الاعتراف بالمؤهلات.</a:t>
            </a:r>
          </a:p>
          <a:p>
            <a:pPr marL="627063" indent="-285750" algn="just" rtl="1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r-EG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الدعم أثناء الخدمة.</a:t>
            </a:r>
          </a:p>
          <a:p>
            <a:pPr marL="627063" indent="-285750" algn="just" rtl="1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r-EG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ادارة الأداء.</a:t>
            </a:r>
          </a:p>
          <a:p>
            <a:pPr indent="0" algn="just" rtl="1">
              <a:lnSpc>
                <a:spcPct val="100000"/>
              </a:lnSpc>
              <a:buClr>
                <a:schemeClr val="bg1"/>
              </a:buClr>
            </a:pPr>
            <a:r>
              <a:rPr lang="ar-EG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إدارة الأداء هي عملية مستمرة وشاملة وطبيعية توضح التوقعات المتبادلة والدعم المطلوب.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722E2C-D4F7-4D55-B118-C17EDC16D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3" y="4379290"/>
            <a:ext cx="1506447" cy="47351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113819-FFD1-A54E-A601-4D464160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F2F475-BACE-5340-A49B-80ADE86AEC29}"/>
              </a:ext>
            </a:extLst>
          </p:cNvPr>
          <p:cNvSpPr txBox="1">
            <a:spLocks/>
          </p:cNvSpPr>
          <p:nvPr/>
        </p:nvSpPr>
        <p:spPr>
          <a:xfrm>
            <a:off x="6573044" y="2139702"/>
            <a:ext cx="2652433" cy="1321296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ctr" rtl="1"/>
            <a:r>
              <a:rPr lang="ar-EG" sz="6600">
                <a:solidFill>
                  <a:schemeClr val="bg1"/>
                </a:solidFill>
                <a:cs typeface="Sahifa" pitchFamily="2" charset="-78"/>
              </a:rPr>
              <a:t>الأداء</a:t>
            </a:r>
            <a:endParaRPr lang="en-GB" sz="4800" dirty="0">
              <a:solidFill>
                <a:schemeClr val="bg1"/>
              </a:solidFill>
              <a:cs typeface="Sahif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02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D60AA-4214-0A4A-8F04-83899BCB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1BA554-1B24-D04B-AF9B-9D667B171A7E}"/>
              </a:ext>
            </a:extLst>
          </p:cNvPr>
          <p:cNvSpPr/>
          <p:nvPr/>
        </p:nvSpPr>
        <p:spPr>
          <a:xfrm>
            <a:off x="0" y="0"/>
            <a:ext cx="4894806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145EB-D683-D341-B40F-F8D4DFDA7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58" y="290695"/>
            <a:ext cx="4575770" cy="4801335"/>
          </a:xfrm>
        </p:spPr>
        <p:txBody>
          <a:bodyPr/>
          <a:lstStyle/>
          <a:p>
            <a:pPr algn="just" rtl="1">
              <a:lnSpc>
                <a:spcPct val="100000"/>
              </a:lnSpc>
              <a:buClr>
                <a:schemeClr val="bg1"/>
              </a:buClr>
            </a:pPr>
            <a:r>
              <a:rPr lang="ar-EG" sz="2400" dirty="0">
                <a:solidFill>
                  <a:schemeClr val="bg1"/>
                </a:solidFill>
                <a:cs typeface="Sahifa" pitchFamily="2" charset="-78"/>
              </a:rPr>
              <a:t>تدعو السياسة العالمية للقيادات فى الكشفية بقوة إلى التنقل والمرونة عبر الأدوار والوظائف، وهذا يتيح المزيد من الفرص للمشاركة على جميع المستويات.</a:t>
            </a:r>
          </a:p>
          <a:p>
            <a:pPr algn="just" rtl="1">
              <a:lnSpc>
                <a:spcPct val="100000"/>
              </a:lnSpc>
              <a:buClr>
                <a:schemeClr val="bg1"/>
              </a:buClr>
            </a:pPr>
            <a:r>
              <a:rPr lang="ar-EG" sz="2400" dirty="0">
                <a:solidFill>
                  <a:schemeClr val="bg1"/>
                </a:solidFill>
                <a:cs typeface="Sahifa" pitchFamily="2" charset="-78"/>
              </a:rPr>
              <a:t>القرارات المحتملة في المستقبل هي:</a:t>
            </a:r>
          </a:p>
          <a:p>
            <a:pPr marL="105750" indent="-285750" algn="just" rtl="1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r-EG" sz="2400" dirty="0">
                <a:solidFill>
                  <a:schemeClr val="bg1"/>
                </a:solidFill>
                <a:cs typeface="Sahifa" pitchFamily="2" charset="-78"/>
              </a:rPr>
              <a:t>التجديد.</a:t>
            </a:r>
          </a:p>
          <a:p>
            <a:pPr marL="105750" indent="-285750" algn="just" rtl="1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r-EG" sz="2400" dirty="0">
                <a:solidFill>
                  <a:schemeClr val="bg1"/>
                </a:solidFill>
                <a:cs typeface="Sahifa" pitchFamily="2" charset="-78"/>
              </a:rPr>
              <a:t>إعادة التعيين.</a:t>
            </a:r>
          </a:p>
          <a:p>
            <a:pPr marL="105750" indent="-285750" algn="just" rtl="1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r-EG" sz="2400" dirty="0">
                <a:solidFill>
                  <a:schemeClr val="bg1"/>
                </a:solidFill>
                <a:cs typeface="Sahifa" pitchFamily="2" charset="-78"/>
              </a:rPr>
              <a:t>انهاء المهمة.</a:t>
            </a:r>
          </a:p>
          <a:p>
            <a:pPr algn="just" rtl="1">
              <a:lnSpc>
                <a:spcPct val="100000"/>
              </a:lnSpc>
              <a:buClr>
                <a:schemeClr val="bg1"/>
              </a:buClr>
            </a:pPr>
            <a:r>
              <a:rPr lang="ar-EG" sz="2400" dirty="0">
                <a:solidFill>
                  <a:schemeClr val="bg1"/>
                </a:solidFill>
                <a:cs typeface="Sahifa" pitchFamily="2" charset="-78"/>
              </a:rPr>
              <a:t>يتيح القرار للمستقبل إدارة جيدة للموارد البشرية ومساعدة الأعضاء على البقاء متحمسين لمزيد من الالتزامات.</a:t>
            </a:r>
            <a:endParaRPr lang="en-GB" sz="2400" dirty="0">
              <a:solidFill>
                <a:schemeClr val="bg1"/>
              </a:solidFill>
              <a:cs typeface="Sahifa" pitchFamily="2" charset="-78"/>
            </a:endParaRPr>
          </a:p>
          <a:p>
            <a:pPr>
              <a:lnSpc>
                <a:spcPts val="1800"/>
              </a:lnSpc>
              <a:buClr>
                <a:schemeClr val="bg1"/>
              </a:buClr>
            </a:pP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F845BF-CC3C-49E8-833B-FF52CFF02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3" y="4379290"/>
            <a:ext cx="1506447" cy="4735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3825EA-9A66-5742-825E-4AB2A6D4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D8957B-F201-384C-82E4-90704F8FBFAE}"/>
              </a:ext>
            </a:extLst>
          </p:cNvPr>
          <p:cNvSpPr txBox="1">
            <a:spLocks/>
          </p:cNvSpPr>
          <p:nvPr/>
        </p:nvSpPr>
        <p:spPr>
          <a:xfrm>
            <a:off x="6084962" y="1275606"/>
            <a:ext cx="2958480" cy="2282598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pPr algn="ctr" rtl="1"/>
            <a:r>
              <a:rPr lang="ar-EG" sz="6600">
                <a:solidFill>
                  <a:schemeClr val="bg1"/>
                </a:solidFill>
                <a:cs typeface="Sahifa" pitchFamily="2" charset="-78"/>
              </a:rPr>
              <a:t>القرارات للمستقبل</a:t>
            </a:r>
            <a:endParaRPr lang="en-GB" sz="6600" dirty="0">
              <a:solidFill>
                <a:schemeClr val="bg1"/>
              </a:solidFill>
              <a:cs typeface="Sahif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202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udio">
  <a:themeElements>
    <a:clrScheme name="Custom WOSM">
      <a:dk1>
        <a:sysClr val="windowText" lastClr="000000"/>
      </a:dk1>
      <a:lt1>
        <a:sysClr val="window" lastClr="FFFFFF"/>
      </a:lt1>
      <a:dk2>
        <a:srgbClr val="622599"/>
      </a:dk2>
      <a:lt2>
        <a:srgbClr val="D4D4D6"/>
      </a:lt2>
      <a:accent1>
        <a:srgbClr val="0054A0"/>
      </a:accent1>
      <a:accent2>
        <a:srgbClr val="AABA0A"/>
      </a:accent2>
      <a:accent3>
        <a:srgbClr val="DD7500"/>
      </a:accent3>
      <a:accent4>
        <a:srgbClr val="E23D28"/>
      </a:accent4>
      <a:accent5>
        <a:srgbClr val="3D8E33"/>
      </a:accent5>
      <a:accent6>
        <a:srgbClr val="ED0D86"/>
      </a:accent6>
      <a:hlink>
        <a:srgbClr val="00A5E3"/>
      </a:hlink>
      <a:folHlink>
        <a:srgbClr val="9EA2A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Studio.thmx</Template>
  <TotalTime>5577</TotalTime>
  <Words>527</Words>
  <Application>Microsoft Macintosh PowerPoint</Application>
  <PresentationFormat>On-screen Show (16:9)</PresentationFormat>
  <Paragraphs>108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Futura Book</vt:lpstr>
      <vt:lpstr>Helvetica Neue</vt:lpstr>
      <vt:lpstr>Helvetica Neue Medium</vt:lpstr>
      <vt:lpstr>Verdana</vt:lpstr>
      <vt:lpstr>Wingdings</vt:lpstr>
      <vt:lpstr>Studio</vt:lpstr>
      <vt:lpstr>PowerPoint Presentation</vt:lpstr>
      <vt:lpstr>الملايين من الراشدين</vt:lpstr>
      <vt:lpstr> مقاربة منهجية</vt:lpstr>
      <vt:lpstr> رابط قوي مع…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World Scout Bureau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Victor Ortega</dc:creator>
  <cp:lastModifiedBy>George Michel Botros</cp:lastModifiedBy>
  <cp:revision>399</cp:revision>
  <dcterms:created xsi:type="dcterms:W3CDTF">2013-06-16T21:48:09Z</dcterms:created>
  <dcterms:modified xsi:type="dcterms:W3CDTF">2019-01-21T01:38:07Z</dcterms:modified>
</cp:coreProperties>
</file>